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6.xml" ContentType="application/vnd.openxmlformats-officedocument.presentationml.notesSlide+xml"/>
  <Override PartName="/ppt/webextensions/webextension3.xml" ContentType="application/vnd.ms-office.webextension+xml"/>
  <Override PartName="/ppt/webextensions/webextension4.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notesSlides/notesSlide8.xml" ContentType="application/vnd.openxmlformats-officedocument.presentationml.notesSlide+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1"/>
  </p:notesMasterIdLst>
  <p:handoutMasterIdLst>
    <p:handoutMasterId r:id="rId32"/>
  </p:handoutMasterIdLst>
  <p:sldIdLst>
    <p:sldId id="257" r:id="rId5"/>
    <p:sldId id="272" r:id="rId6"/>
    <p:sldId id="317" r:id="rId7"/>
    <p:sldId id="392" r:id="rId8"/>
    <p:sldId id="402" r:id="rId9"/>
    <p:sldId id="393" r:id="rId10"/>
    <p:sldId id="406" r:id="rId11"/>
    <p:sldId id="407" r:id="rId12"/>
    <p:sldId id="395" r:id="rId13"/>
    <p:sldId id="408" r:id="rId14"/>
    <p:sldId id="405" r:id="rId15"/>
    <p:sldId id="416" r:id="rId16"/>
    <p:sldId id="413" r:id="rId17"/>
    <p:sldId id="417" r:id="rId18"/>
    <p:sldId id="421" r:id="rId19"/>
    <p:sldId id="418" r:id="rId20"/>
    <p:sldId id="414" r:id="rId21"/>
    <p:sldId id="420" r:id="rId22"/>
    <p:sldId id="321" r:id="rId23"/>
    <p:sldId id="399" r:id="rId24"/>
    <p:sldId id="391" r:id="rId25"/>
    <p:sldId id="419" r:id="rId26"/>
    <p:sldId id="398" r:id="rId27"/>
    <p:sldId id="409" r:id="rId28"/>
    <p:sldId id="410" r:id="rId29"/>
    <p:sldId id="4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4" autoAdjust="0"/>
    <p:restoredTop sz="87114" autoAdjust="0"/>
  </p:normalViewPr>
  <p:slideViewPr>
    <p:cSldViewPr snapToGrid="0">
      <p:cViewPr varScale="1">
        <p:scale>
          <a:sx n="144" d="100"/>
          <a:sy n="144" d="100"/>
        </p:scale>
        <p:origin x="3552" y="12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Preprocessing</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Get embeddings using pretrained Hugging Face model</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Training Base Model</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Train neural network on embeddings to get base model performance</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Datetime Features </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Feature engineer from datetime features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NLP Features</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Final Model</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latin typeface="+mn-lt"/>
            </a:rPr>
            <a:t>Train final model on embeddings + new features</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Feature engineer from NLP pipelines: sentiment, language, </a:t>
          </a:r>
          <a:r>
            <a:rPr lang="en-US" sz="1800" dirty="0" err="1"/>
            <a:t>ner</a:t>
          </a:r>
          <a:r>
            <a:rPr lang="en-US" sz="1800" dirty="0"/>
            <a:t>, and topic</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ScaleX="110000" custScaleY="110000" custLinFactNeighborX="-23223" custLinFactNeighborY="-601">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custScaleX="110000" custScaleY="110000" custLinFactNeighborX="-12554">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custScaleX="110000" custScaleY="110000" custLinFactNeighborX="-2381">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custScaleX="110000" custScaleY="110000" custLinFactNeighborX="8440" custLinFactNeighborY="-1064">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custScaleX="110000" custScaleY="110000" custLinFactNeighborX="19193" custLinFactNeighborY="-2128">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688692-0E8E-4249-8316-BB9144C6625E}"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07514A32-7912-414E-95C7-889AAAF0C860}">
      <dgm:prSet phldrT="[Text]"/>
      <dgm:spPr/>
      <dgm:t>
        <a:bodyPr/>
        <a:lstStyle/>
        <a:p>
          <a:r>
            <a:rPr lang="en-US" dirty="0"/>
            <a:t>Preprocess Text For Embeddings</a:t>
          </a:r>
        </a:p>
      </dgm:t>
    </dgm:pt>
    <dgm:pt modelId="{B253798D-5A43-49DF-938C-BC8FA060B116}" type="parTrans" cxnId="{1FC0AE8A-F590-4CC6-957B-F7E52DFF8CA6}">
      <dgm:prSet/>
      <dgm:spPr/>
      <dgm:t>
        <a:bodyPr/>
        <a:lstStyle/>
        <a:p>
          <a:endParaRPr lang="en-US"/>
        </a:p>
      </dgm:t>
    </dgm:pt>
    <dgm:pt modelId="{4F694E79-138D-4A50-842C-7884E81D6EDE}" type="sibTrans" cxnId="{1FC0AE8A-F590-4CC6-957B-F7E52DFF8CA6}">
      <dgm:prSet phldrT="1"/>
      <dgm:spPr/>
      <dgm:t>
        <a:bodyPr/>
        <a:lstStyle/>
        <a:p>
          <a:r>
            <a:rPr lang="en-US"/>
            <a:t>1</a:t>
          </a:r>
        </a:p>
      </dgm:t>
    </dgm:pt>
    <dgm:pt modelId="{9E0A4551-4621-45D0-A18E-12A7CCCB282B}">
      <dgm:prSet phldrT="[Text]"/>
      <dgm:spPr/>
      <dgm:t>
        <a:bodyPr/>
        <a:lstStyle/>
        <a:p>
          <a:r>
            <a:rPr lang="en-US" dirty="0"/>
            <a:t>Hugging Face Model</a:t>
          </a:r>
        </a:p>
      </dgm:t>
    </dgm:pt>
    <dgm:pt modelId="{EE57B03D-63F6-40A1-BF69-916378BA1FE9}" type="parTrans" cxnId="{F9ADA701-2F33-4744-BC67-55830AEA67C9}">
      <dgm:prSet/>
      <dgm:spPr/>
      <dgm:t>
        <a:bodyPr/>
        <a:lstStyle/>
        <a:p>
          <a:endParaRPr lang="en-US"/>
        </a:p>
      </dgm:t>
    </dgm:pt>
    <dgm:pt modelId="{9BA5CFE0-2A6B-4ACC-B5D1-72157031E419}" type="sibTrans" cxnId="{F9ADA701-2F33-4744-BC67-55830AEA67C9}">
      <dgm:prSet/>
      <dgm:spPr/>
      <dgm:t>
        <a:bodyPr/>
        <a:lstStyle/>
        <a:p>
          <a:endParaRPr lang="en-US"/>
        </a:p>
      </dgm:t>
    </dgm:pt>
    <dgm:pt modelId="{7E719E8A-1282-4037-98AE-B534AF10CFF7}">
      <dgm:prSet phldrT="[Text]"/>
      <dgm:spPr/>
      <dgm:t>
        <a:bodyPr/>
        <a:lstStyle/>
        <a:p>
          <a:r>
            <a:rPr lang="en-US" dirty="0"/>
            <a:t>Concatenate Features </a:t>
          </a:r>
        </a:p>
      </dgm:t>
    </dgm:pt>
    <dgm:pt modelId="{2D32B860-E824-4EEB-93C1-9AB3C94AEDE4}" type="parTrans" cxnId="{DC06E7C7-F964-4B7D-BA79-2D34087AA612}">
      <dgm:prSet/>
      <dgm:spPr/>
      <dgm:t>
        <a:bodyPr/>
        <a:lstStyle/>
        <a:p>
          <a:endParaRPr lang="en-US"/>
        </a:p>
      </dgm:t>
    </dgm:pt>
    <dgm:pt modelId="{ADDEEE7A-0FB4-4EB8-88DA-DBA3F8110F50}" type="sibTrans" cxnId="{DC06E7C7-F964-4B7D-BA79-2D34087AA612}">
      <dgm:prSet phldrT="2"/>
      <dgm:spPr/>
      <dgm:t>
        <a:bodyPr/>
        <a:lstStyle/>
        <a:p>
          <a:r>
            <a:rPr lang="en-US" dirty="0"/>
            <a:t>2</a:t>
          </a:r>
        </a:p>
      </dgm:t>
    </dgm:pt>
    <dgm:pt modelId="{54ADECDE-B6F0-4CD0-A7F0-0B5946B9D979}">
      <dgm:prSet phldrT="[Text]"/>
      <dgm:spPr/>
      <dgm:t>
        <a:bodyPr/>
        <a:lstStyle/>
        <a:p>
          <a:r>
            <a:rPr lang="en-US" dirty="0"/>
            <a:t>Text and Time Features</a:t>
          </a:r>
        </a:p>
      </dgm:t>
    </dgm:pt>
    <dgm:pt modelId="{1CAA7AF6-323E-47AB-A1FD-C879CFF41A96}" type="parTrans" cxnId="{3863FB34-794B-4D35-8643-DECAD75596EC}">
      <dgm:prSet/>
      <dgm:spPr/>
      <dgm:t>
        <a:bodyPr/>
        <a:lstStyle/>
        <a:p>
          <a:endParaRPr lang="en-US"/>
        </a:p>
      </dgm:t>
    </dgm:pt>
    <dgm:pt modelId="{A31BF275-2AD9-4845-9832-916A69A8A83F}" type="sibTrans" cxnId="{3863FB34-794B-4D35-8643-DECAD75596EC}">
      <dgm:prSet/>
      <dgm:spPr/>
      <dgm:t>
        <a:bodyPr/>
        <a:lstStyle/>
        <a:p>
          <a:endParaRPr lang="en-US"/>
        </a:p>
      </dgm:t>
    </dgm:pt>
    <dgm:pt modelId="{265E970D-1C73-4A7A-8F5A-403DD60F48C3}">
      <dgm:prSet phldrT="[Text]"/>
      <dgm:spPr/>
      <dgm:t>
        <a:bodyPr/>
        <a:lstStyle/>
        <a:p>
          <a:r>
            <a:rPr lang="en-US" dirty="0"/>
            <a:t>Feed Into MENET</a:t>
          </a:r>
        </a:p>
      </dgm:t>
    </dgm:pt>
    <dgm:pt modelId="{176B3E51-D47F-4995-BED1-98BBD23D69E9}" type="parTrans" cxnId="{93E0B35D-9DBB-40FC-BD8B-80CAE08A4770}">
      <dgm:prSet/>
      <dgm:spPr/>
      <dgm:t>
        <a:bodyPr/>
        <a:lstStyle/>
        <a:p>
          <a:endParaRPr lang="en-US"/>
        </a:p>
      </dgm:t>
    </dgm:pt>
    <dgm:pt modelId="{5EF577E4-F51E-49AC-BA63-B1C58BC331AA}" type="sibTrans" cxnId="{93E0B35D-9DBB-40FC-BD8B-80CAE08A4770}">
      <dgm:prSet phldrT="3"/>
      <dgm:spPr/>
      <dgm:t>
        <a:bodyPr/>
        <a:lstStyle/>
        <a:p>
          <a:r>
            <a:rPr lang="en-US"/>
            <a:t>3</a:t>
          </a:r>
        </a:p>
      </dgm:t>
    </dgm:pt>
    <dgm:pt modelId="{629CA354-8DF4-41E8-8280-23142147E64E}">
      <dgm:prSet phldrT="[Text]"/>
      <dgm:spPr/>
      <dgm:t>
        <a:bodyPr/>
        <a:lstStyle/>
        <a:p>
          <a:r>
            <a:rPr lang="en-US" dirty="0"/>
            <a:t>4 Branches</a:t>
          </a:r>
        </a:p>
      </dgm:t>
    </dgm:pt>
    <dgm:pt modelId="{48389062-0041-463D-A2CB-46851E9E50FB}" type="parTrans" cxnId="{2689E1B8-542C-4297-8C81-232DBEA9B3E8}">
      <dgm:prSet/>
      <dgm:spPr/>
      <dgm:t>
        <a:bodyPr/>
        <a:lstStyle/>
        <a:p>
          <a:endParaRPr lang="en-US"/>
        </a:p>
      </dgm:t>
    </dgm:pt>
    <dgm:pt modelId="{F0CE078D-86FD-4D44-B021-B542EC98EC74}" type="sibTrans" cxnId="{2689E1B8-542C-4297-8C81-232DBEA9B3E8}">
      <dgm:prSet/>
      <dgm:spPr/>
      <dgm:t>
        <a:bodyPr/>
        <a:lstStyle/>
        <a:p>
          <a:endParaRPr lang="en-US"/>
        </a:p>
      </dgm:t>
    </dgm:pt>
    <dgm:pt modelId="{C8519BD9-CFBE-4130-8B95-A26477233798}">
      <dgm:prSet phldrT="[Text]"/>
      <dgm:spPr/>
      <dgm:t>
        <a:bodyPr/>
        <a:lstStyle/>
        <a:p>
          <a:r>
            <a:rPr lang="en-US" dirty="0"/>
            <a:t>1024 columns</a:t>
          </a:r>
        </a:p>
      </dgm:t>
    </dgm:pt>
    <dgm:pt modelId="{E3F0CC63-CEF8-46B2-BB2A-7BDD788C3D2D}" type="parTrans" cxnId="{D31B3F85-66C9-4FCD-BFAC-5A7201A31070}">
      <dgm:prSet/>
      <dgm:spPr/>
      <dgm:t>
        <a:bodyPr/>
        <a:lstStyle/>
        <a:p>
          <a:endParaRPr lang="en-US"/>
        </a:p>
      </dgm:t>
    </dgm:pt>
    <dgm:pt modelId="{74610BF1-F4DB-4540-90AF-48B456348076}" type="sibTrans" cxnId="{D31B3F85-66C9-4FCD-BFAC-5A7201A31070}">
      <dgm:prSet/>
      <dgm:spPr/>
      <dgm:t>
        <a:bodyPr/>
        <a:lstStyle/>
        <a:p>
          <a:endParaRPr lang="en-US"/>
        </a:p>
      </dgm:t>
    </dgm:pt>
    <dgm:pt modelId="{8F023C3B-3668-4FA1-A138-BB7484CD3F7B}">
      <dgm:prSet phldrT="[Text]"/>
      <dgm:spPr/>
      <dgm:t>
        <a:bodyPr/>
        <a:lstStyle/>
        <a:p>
          <a:r>
            <a:rPr lang="en-US" dirty="0"/>
            <a:t>1024 + 14 columns</a:t>
          </a:r>
        </a:p>
      </dgm:t>
    </dgm:pt>
    <dgm:pt modelId="{0B0E8A58-485A-4C08-8B00-C55C638B5183}" type="parTrans" cxnId="{7D2DD9B0-7963-4063-87B3-8EFF42B110DB}">
      <dgm:prSet/>
      <dgm:spPr/>
      <dgm:t>
        <a:bodyPr/>
        <a:lstStyle/>
        <a:p>
          <a:endParaRPr lang="en-US"/>
        </a:p>
      </dgm:t>
    </dgm:pt>
    <dgm:pt modelId="{CD214F50-F3DD-4146-8279-2E59DC315893}" type="sibTrans" cxnId="{7D2DD9B0-7963-4063-87B3-8EFF42B110DB}">
      <dgm:prSet/>
      <dgm:spPr/>
      <dgm:t>
        <a:bodyPr/>
        <a:lstStyle/>
        <a:p>
          <a:endParaRPr lang="en-US"/>
        </a:p>
      </dgm:t>
    </dgm:pt>
    <dgm:pt modelId="{BCDE1A9B-29AD-487C-BE71-B56EB14A40B8}">
      <dgm:prSet phldrT="[Text]"/>
      <dgm:spPr/>
      <dgm:t>
        <a:bodyPr/>
        <a:lstStyle/>
        <a:p>
          <a:r>
            <a:rPr lang="en-US" dirty="0"/>
            <a:t>Embeddings</a:t>
          </a:r>
        </a:p>
      </dgm:t>
    </dgm:pt>
    <dgm:pt modelId="{9A707CB2-54CA-4DAA-9FBD-FEA3E8D14A85}" type="parTrans" cxnId="{E16D4AF9-C430-4808-B08C-E877BEE91275}">
      <dgm:prSet/>
      <dgm:spPr/>
      <dgm:t>
        <a:bodyPr/>
        <a:lstStyle/>
        <a:p>
          <a:endParaRPr lang="en-US"/>
        </a:p>
      </dgm:t>
    </dgm:pt>
    <dgm:pt modelId="{065EFCD2-5323-4271-B7BE-51C22FE5DE81}" type="sibTrans" cxnId="{E16D4AF9-C430-4808-B08C-E877BEE91275}">
      <dgm:prSet/>
      <dgm:spPr/>
      <dgm:t>
        <a:bodyPr/>
        <a:lstStyle/>
        <a:p>
          <a:endParaRPr lang="en-US"/>
        </a:p>
      </dgm:t>
    </dgm:pt>
    <dgm:pt modelId="{1B792FCD-4B5B-4F56-89FB-C33ECAECF105}">
      <dgm:prSet phldrT="[Text]"/>
      <dgm:spPr/>
      <dgm:t>
        <a:bodyPr/>
        <a:lstStyle/>
        <a:p>
          <a:r>
            <a:rPr lang="en-US" dirty="0"/>
            <a:t>User ID</a:t>
          </a:r>
        </a:p>
      </dgm:t>
    </dgm:pt>
    <dgm:pt modelId="{E798CFD1-EBEC-4313-9E72-EA765242AB70}" type="parTrans" cxnId="{162F5F6A-9E91-48F3-9704-FCB844376910}">
      <dgm:prSet/>
      <dgm:spPr/>
      <dgm:t>
        <a:bodyPr/>
        <a:lstStyle/>
        <a:p>
          <a:endParaRPr lang="en-US"/>
        </a:p>
      </dgm:t>
    </dgm:pt>
    <dgm:pt modelId="{D48C47B2-D7D0-48B1-B0B0-8A599ED43C9E}" type="sibTrans" cxnId="{162F5F6A-9E91-48F3-9704-FCB844376910}">
      <dgm:prSet/>
      <dgm:spPr/>
      <dgm:t>
        <a:bodyPr/>
        <a:lstStyle/>
        <a:p>
          <a:endParaRPr lang="en-US"/>
        </a:p>
      </dgm:t>
    </dgm:pt>
    <dgm:pt modelId="{9611DBF2-CD2D-46CB-AF26-906901F9AA8C}">
      <dgm:prSet phldrT="[Text]"/>
      <dgm:spPr/>
      <dgm:t>
        <a:bodyPr/>
        <a:lstStyle/>
        <a:p>
          <a:r>
            <a:rPr lang="en-US" dirty="0"/>
            <a:t>Time features </a:t>
          </a:r>
        </a:p>
      </dgm:t>
    </dgm:pt>
    <dgm:pt modelId="{C6D3832C-5432-4297-9B07-E213E3CFEF08}" type="parTrans" cxnId="{AB609199-CF99-4F17-AA31-E76C7734C12B}">
      <dgm:prSet/>
      <dgm:spPr/>
      <dgm:t>
        <a:bodyPr/>
        <a:lstStyle/>
        <a:p>
          <a:endParaRPr lang="en-US"/>
        </a:p>
      </dgm:t>
    </dgm:pt>
    <dgm:pt modelId="{4FEA1C4F-8502-4507-BF13-E37814B8E937}" type="sibTrans" cxnId="{AB609199-CF99-4F17-AA31-E76C7734C12B}">
      <dgm:prSet/>
      <dgm:spPr/>
      <dgm:t>
        <a:bodyPr/>
        <a:lstStyle/>
        <a:p>
          <a:endParaRPr lang="en-US"/>
        </a:p>
      </dgm:t>
    </dgm:pt>
    <dgm:pt modelId="{C63B6032-2E02-40E3-9732-D0584AF66584}">
      <dgm:prSet phldrT="[Text]"/>
      <dgm:spPr/>
      <dgm:t>
        <a:bodyPr/>
        <a:lstStyle/>
        <a:p>
          <a:r>
            <a:rPr lang="en-US" dirty="0"/>
            <a:t>Text features</a:t>
          </a:r>
        </a:p>
      </dgm:t>
    </dgm:pt>
    <dgm:pt modelId="{7853B90C-7E53-4E1F-B8A0-5D16A5A6F689}" type="parTrans" cxnId="{41780D9A-97E8-4FF3-A369-17EDBB5D86AD}">
      <dgm:prSet/>
      <dgm:spPr/>
      <dgm:t>
        <a:bodyPr/>
        <a:lstStyle/>
        <a:p>
          <a:endParaRPr lang="en-US"/>
        </a:p>
      </dgm:t>
    </dgm:pt>
    <dgm:pt modelId="{A8A0D925-8507-4D74-A1C6-66E1D7FEC349}" type="sibTrans" cxnId="{41780D9A-97E8-4FF3-A369-17EDBB5D86AD}">
      <dgm:prSet/>
      <dgm:spPr/>
      <dgm:t>
        <a:bodyPr/>
        <a:lstStyle/>
        <a:p>
          <a:endParaRPr lang="en-US"/>
        </a:p>
      </dgm:t>
    </dgm:pt>
    <dgm:pt modelId="{3F23DE23-FBD0-451D-9E69-E2DB6E5067E3}" type="pres">
      <dgm:prSet presAssocID="{FA688692-0E8E-4249-8316-BB9144C6625E}" presName="Name0" presStyleCnt="0">
        <dgm:presLayoutVars>
          <dgm:animLvl val="lvl"/>
          <dgm:resizeHandles val="exact"/>
        </dgm:presLayoutVars>
      </dgm:prSet>
      <dgm:spPr/>
    </dgm:pt>
    <dgm:pt modelId="{ED5FCD1C-5A2F-4C1B-AA1F-03DDC2B5DB22}" type="pres">
      <dgm:prSet presAssocID="{07514A32-7912-414E-95C7-889AAAF0C860}" presName="compositeNode" presStyleCnt="0">
        <dgm:presLayoutVars>
          <dgm:bulletEnabled val="1"/>
        </dgm:presLayoutVars>
      </dgm:prSet>
      <dgm:spPr/>
    </dgm:pt>
    <dgm:pt modelId="{29AB317D-04DF-4D9B-A0F3-43F436B60C8F}" type="pres">
      <dgm:prSet presAssocID="{07514A32-7912-414E-95C7-889AAAF0C860}" presName="bgRect" presStyleLbl="bgAccFollowNode1" presStyleIdx="0" presStyleCnt="3"/>
      <dgm:spPr/>
    </dgm:pt>
    <dgm:pt modelId="{0E2A646E-CE49-485D-AE91-2E4828B1FEB5}" type="pres">
      <dgm:prSet presAssocID="{4F694E79-138D-4A50-842C-7884E81D6EDE}" presName="sibTransNodeCircle" presStyleLbl="alignNode1" presStyleIdx="0" presStyleCnt="6">
        <dgm:presLayoutVars>
          <dgm:chMax val="0"/>
          <dgm:bulletEnabled/>
        </dgm:presLayoutVars>
      </dgm:prSet>
      <dgm:spPr/>
    </dgm:pt>
    <dgm:pt modelId="{38072A97-AD9F-4CAD-85EA-76A883547068}" type="pres">
      <dgm:prSet presAssocID="{07514A32-7912-414E-95C7-889AAAF0C860}" presName="bottomLine" presStyleLbl="alignNode1" presStyleIdx="1" presStyleCnt="6">
        <dgm:presLayoutVars/>
      </dgm:prSet>
      <dgm:spPr/>
    </dgm:pt>
    <dgm:pt modelId="{83B4DBE5-7443-4E9E-ACAA-C24AB874DC04}" type="pres">
      <dgm:prSet presAssocID="{07514A32-7912-414E-95C7-889AAAF0C860}" presName="nodeText" presStyleLbl="bgAccFollowNode1" presStyleIdx="0" presStyleCnt="3">
        <dgm:presLayoutVars>
          <dgm:bulletEnabled val="1"/>
        </dgm:presLayoutVars>
      </dgm:prSet>
      <dgm:spPr/>
    </dgm:pt>
    <dgm:pt modelId="{DF143690-FAE7-455E-9DAE-D3B66A141BE4}" type="pres">
      <dgm:prSet presAssocID="{4F694E79-138D-4A50-842C-7884E81D6EDE}" presName="sibTrans" presStyleCnt="0"/>
      <dgm:spPr/>
    </dgm:pt>
    <dgm:pt modelId="{C2391549-FBE3-44EB-B85C-041CC9AF282D}" type="pres">
      <dgm:prSet presAssocID="{7E719E8A-1282-4037-98AE-B534AF10CFF7}" presName="compositeNode" presStyleCnt="0">
        <dgm:presLayoutVars>
          <dgm:bulletEnabled val="1"/>
        </dgm:presLayoutVars>
      </dgm:prSet>
      <dgm:spPr/>
    </dgm:pt>
    <dgm:pt modelId="{F6273489-56D5-4ADA-8A90-B0EBC3B1DC09}" type="pres">
      <dgm:prSet presAssocID="{7E719E8A-1282-4037-98AE-B534AF10CFF7}" presName="bgRect" presStyleLbl="bgAccFollowNode1" presStyleIdx="1" presStyleCnt="3"/>
      <dgm:spPr/>
    </dgm:pt>
    <dgm:pt modelId="{0175E588-6180-4C12-BD68-29EBCA206B4C}" type="pres">
      <dgm:prSet presAssocID="{ADDEEE7A-0FB4-4EB8-88DA-DBA3F8110F50}" presName="sibTransNodeCircle" presStyleLbl="alignNode1" presStyleIdx="2" presStyleCnt="6">
        <dgm:presLayoutVars>
          <dgm:chMax val="0"/>
          <dgm:bulletEnabled/>
        </dgm:presLayoutVars>
      </dgm:prSet>
      <dgm:spPr/>
    </dgm:pt>
    <dgm:pt modelId="{65B41CC2-984E-4486-BB91-CF252DD44C25}" type="pres">
      <dgm:prSet presAssocID="{7E719E8A-1282-4037-98AE-B534AF10CFF7}" presName="bottomLine" presStyleLbl="alignNode1" presStyleIdx="3" presStyleCnt="6">
        <dgm:presLayoutVars/>
      </dgm:prSet>
      <dgm:spPr/>
    </dgm:pt>
    <dgm:pt modelId="{D99008B5-77A2-421C-973B-97E8602EE0AC}" type="pres">
      <dgm:prSet presAssocID="{7E719E8A-1282-4037-98AE-B534AF10CFF7}" presName="nodeText" presStyleLbl="bgAccFollowNode1" presStyleIdx="1" presStyleCnt="3">
        <dgm:presLayoutVars>
          <dgm:bulletEnabled val="1"/>
        </dgm:presLayoutVars>
      </dgm:prSet>
      <dgm:spPr/>
    </dgm:pt>
    <dgm:pt modelId="{7F51E5C4-FC8C-4B60-B18C-861050FF3E84}" type="pres">
      <dgm:prSet presAssocID="{ADDEEE7A-0FB4-4EB8-88DA-DBA3F8110F50}" presName="sibTrans" presStyleCnt="0"/>
      <dgm:spPr/>
    </dgm:pt>
    <dgm:pt modelId="{F37D4CA8-DC74-4DA4-A07B-A4AC2DB8F29C}" type="pres">
      <dgm:prSet presAssocID="{265E970D-1C73-4A7A-8F5A-403DD60F48C3}" presName="compositeNode" presStyleCnt="0">
        <dgm:presLayoutVars>
          <dgm:bulletEnabled val="1"/>
        </dgm:presLayoutVars>
      </dgm:prSet>
      <dgm:spPr/>
    </dgm:pt>
    <dgm:pt modelId="{6A1EF7A4-565F-4DBE-8069-45562DFD83E7}" type="pres">
      <dgm:prSet presAssocID="{265E970D-1C73-4A7A-8F5A-403DD60F48C3}" presName="bgRect" presStyleLbl="bgAccFollowNode1" presStyleIdx="2" presStyleCnt="3"/>
      <dgm:spPr/>
    </dgm:pt>
    <dgm:pt modelId="{6AC6A478-47A1-4C67-BE6B-F3E7CB51D831}" type="pres">
      <dgm:prSet presAssocID="{5EF577E4-F51E-49AC-BA63-B1C58BC331AA}" presName="sibTransNodeCircle" presStyleLbl="alignNode1" presStyleIdx="4" presStyleCnt="6">
        <dgm:presLayoutVars>
          <dgm:chMax val="0"/>
          <dgm:bulletEnabled/>
        </dgm:presLayoutVars>
      </dgm:prSet>
      <dgm:spPr/>
    </dgm:pt>
    <dgm:pt modelId="{06E440C9-FD36-4CC6-B535-0D1CA64DF9CE}" type="pres">
      <dgm:prSet presAssocID="{265E970D-1C73-4A7A-8F5A-403DD60F48C3}" presName="bottomLine" presStyleLbl="alignNode1" presStyleIdx="5" presStyleCnt="6">
        <dgm:presLayoutVars/>
      </dgm:prSet>
      <dgm:spPr/>
    </dgm:pt>
    <dgm:pt modelId="{C66B15C6-BF6A-453B-9353-BC782BFF3012}" type="pres">
      <dgm:prSet presAssocID="{265E970D-1C73-4A7A-8F5A-403DD60F48C3}" presName="nodeText" presStyleLbl="bgAccFollowNode1" presStyleIdx="2" presStyleCnt="3">
        <dgm:presLayoutVars>
          <dgm:bulletEnabled val="1"/>
        </dgm:presLayoutVars>
      </dgm:prSet>
      <dgm:spPr/>
    </dgm:pt>
  </dgm:ptLst>
  <dgm:cxnLst>
    <dgm:cxn modelId="{F9ADA701-2F33-4744-BC67-55830AEA67C9}" srcId="{07514A32-7912-414E-95C7-889AAAF0C860}" destId="{9E0A4551-4621-45D0-A18E-12A7CCCB282B}" srcOrd="0" destOrd="0" parTransId="{EE57B03D-63F6-40A1-BF69-916378BA1FE9}" sibTransId="{9BA5CFE0-2A6B-4ACC-B5D1-72157031E419}"/>
    <dgm:cxn modelId="{9B232A0E-75D9-4B76-B57F-AE5AE8EC9D8A}" type="presOf" srcId="{265E970D-1C73-4A7A-8F5A-403DD60F48C3}" destId="{6A1EF7A4-565F-4DBE-8069-45562DFD83E7}" srcOrd="0" destOrd="0" presId="urn:microsoft.com/office/officeart/2016/7/layout/BasicLinearProcessNumbered"/>
    <dgm:cxn modelId="{2871B818-B003-492C-B8DC-F713414A8CC4}" type="presOf" srcId="{1B792FCD-4B5B-4F56-89FB-C33ECAECF105}" destId="{C66B15C6-BF6A-453B-9353-BC782BFF3012}" srcOrd="0" destOrd="3" presId="urn:microsoft.com/office/officeart/2016/7/layout/BasicLinearProcessNumbered"/>
    <dgm:cxn modelId="{D816CB22-9312-4DAF-809E-0A7E051D1493}" type="presOf" srcId="{265E970D-1C73-4A7A-8F5A-403DD60F48C3}" destId="{C66B15C6-BF6A-453B-9353-BC782BFF3012}" srcOrd="1" destOrd="0" presId="urn:microsoft.com/office/officeart/2016/7/layout/BasicLinearProcessNumbered"/>
    <dgm:cxn modelId="{5ED76034-741E-4438-B1A9-24E04239D34A}" type="presOf" srcId="{54ADECDE-B6F0-4CD0-A7F0-0B5946B9D979}" destId="{D99008B5-77A2-421C-973B-97E8602EE0AC}" srcOrd="0" destOrd="1" presId="urn:microsoft.com/office/officeart/2016/7/layout/BasicLinearProcessNumbered"/>
    <dgm:cxn modelId="{3863FB34-794B-4D35-8643-DECAD75596EC}" srcId="{7E719E8A-1282-4037-98AE-B534AF10CFF7}" destId="{54ADECDE-B6F0-4CD0-A7F0-0B5946B9D979}" srcOrd="0" destOrd="0" parTransId="{1CAA7AF6-323E-47AB-A1FD-C879CFF41A96}" sibTransId="{A31BF275-2AD9-4845-9832-916A69A8A83F}"/>
    <dgm:cxn modelId="{5B3E4B3B-987A-4DCF-9A63-8E5D48B17A21}" type="presOf" srcId="{7E719E8A-1282-4037-98AE-B534AF10CFF7}" destId="{D99008B5-77A2-421C-973B-97E8602EE0AC}" srcOrd="1" destOrd="0" presId="urn:microsoft.com/office/officeart/2016/7/layout/BasicLinearProcessNumbered"/>
    <dgm:cxn modelId="{93E0B35D-9DBB-40FC-BD8B-80CAE08A4770}" srcId="{FA688692-0E8E-4249-8316-BB9144C6625E}" destId="{265E970D-1C73-4A7A-8F5A-403DD60F48C3}" srcOrd="2" destOrd="0" parTransId="{176B3E51-D47F-4995-BED1-98BBD23D69E9}" sibTransId="{5EF577E4-F51E-49AC-BA63-B1C58BC331AA}"/>
    <dgm:cxn modelId="{77354867-AD69-416E-BF94-261786521157}" type="presOf" srcId="{C63B6032-2E02-40E3-9732-D0584AF66584}" destId="{C66B15C6-BF6A-453B-9353-BC782BFF3012}" srcOrd="0" destOrd="5" presId="urn:microsoft.com/office/officeart/2016/7/layout/BasicLinearProcessNumbered"/>
    <dgm:cxn modelId="{162F5F6A-9E91-48F3-9704-FCB844376910}" srcId="{629CA354-8DF4-41E8-8280-23142147E64E}" destId="{1B792FCD-4B5B-4F56-89FB-C33ECAECF105}" srcOrd="1" destOrd="0" parTransId="{E798CFD1-EBEC-4313-9E72-EA765242AB70}" sibTransId="{D48C47B2-D7D0-48B1-B0B0-8A599ED43C9E}"/>
    <dgm:cxn modelId="{16E99455-54B9-4E89-9222-03B9F3F06651}" type="presOf" srcId="{9611DBF2-CD2D-46CB-AF26-906901F9AA8C}" destId="{C66B15C6-BF6A-453B-9353-BC782BFF3012}" srcOrd="0" destOrd="4" presId="urn:microsoft.com/office/officeart/2016/7/layout/BasicLinearProcessNumbered"/>
    <dgm:cxn modelId="{0133B976-B59B-47D4-A44A-0A33EF734329}" type="presOf" srcId="{4F694E79-138D-4A50-842C-7884E81D6EDE}" destId="{0E2A646E-CE49-485D-AE91-2E4828B1FEB5}" srcOrd="0" destOrd="0" presId="urn:microsoft.com/office/officeart/2016/7/layout/BasicLinearProcessNumbered"/>
    <dgm:cxn modelId="{C4AAE877-E538-46BB-BB82-0AE59B04CD1E}" type="presOf" srcId="{8F023C3B-3668-4FA1-A138-BB7484CD3F7B}" destId="{D99008B5-77A2-421C-973B-97E8602EE0AC}" srcOrd="0" destOrd="2" presId="urn:microsoft.com/office/officeart/2016/7/layout/BasicLinearProcessNumbered"/>
    <dgm:cxn modelId="{6BB1E77D-9771-4359-B142-03CED2DC4D18}" type="presOf" srcId="{5EF577E4-F51E-49AC-BA63-B1C58BC331AA}" destId="{6AC6A478-47A1-4C67-BE6B-F3E7CB51D831}" srcOrd="0" destOrd="0" presId="urn:microsoft.com/office/officeart/2016/7/layout/BasicLinearProcessNumbered"/>
    <dgm:cxn modelId="{D31B3F85-66C9-4FCD-BFAC-5A7201A31070}" srcId="{07514A32-7912-414E-95C7-889AAAF0C860}" destId="{C8519BD9-CFBE-4130-8B95-A26477233798}" srcOrd="1" destOrd="0" parTransId="{E3F0CC63-CEF8-46B2-BB2A-7BDD788C3D2D}" sibTransId="{74610BF1-F4DB-4540-90AF-48B456348076}"/>
    <dgm:cxn modelId="{1FC0AE8A-F590-4CC6-957B-F7E52DFF8CA6}" srcId="{FA688692-0E8E-4249-8316-BB9144C6625E}" destId="{07514A32-7912-414E-95C7-889AAAF0C860}" srcOrd="0" destOrd="0" parTransId="{B253798D-5A43-49DF-938C-BC8FA060B116}" sibTransId="{4F694E79-138D-4A50-842C-7884E81D6EDE}"/>
    <dgm:cxn modelId="{98FABC8B-2D94-481C-A4BF-8E520FFAE520}" type="presOf" srcId="{FA688692-0E8E-4249-8316-BB9144C6625E}" destId="{3F23DE23-FBD0-451D-9E69-E2DB6E5067E3}" srcOrd="0" destOrd="0" presId="urn:microsoft.com/office/officeart/2016/7/layout/BasicLinearProcessNumbered"/>
    <dgm:cxn modelId="{A51D8B8F-BD27-4667-9E27-FC7F80E887F8}" type="presOf" srcId="{ADDEEE7A-0FB4-4EB8-88DA-DBA3F8110F50}" destId="{0175E588-6180-4C12-BD68-29EBCA206B4C}" srcOrd="0" destOrd="0" presId="urn:microsoft.com/office/officeart/2016/7/layout/BasicLinearProcessNumbered"/>
    <dgm:cxn modelId="{AB609199-CF99-4F17-AA31-E76C7734C12B}" srcId="{629CA354-8DF4-41E8-8280-23142147E64E}" destId="{9611DBF2-CD2D-46CB-AF26-906901F9AA8C}" srcOrd="2" destOrd="0" parTransId="{C6D3832C-5432-4297-9B07-E213E3CFEF08}" sibTransId="{4FEA1C4F-8502-4507-BF13-E37814B8E937}"/>
    <dgm:cxn modelId="{41780D9A-97E8-4FF3-A369-17EDBB5D86AD}" srcId="{629CA354-8DF4-41E8-8280-23142147E64E}" destId="{C63B6032-2E02-40E3-9732-D0584AF66584}" srcOrd="3" destOrd="0" parTransId="{7853B90C-7E53-4E1F-B8A0-5D16A5A6F689}" sibTransId="{A8A0D925-8507-4D74-A1C6-66E1D7FEC349}"/>
    <dgm:cxn modelId="{C49175AD-2744-4D23-872D-7FF3B956B24E}" type="presOf" srcId="{07514A32-7912-414E-95C7-889AAAF0C860}" destId="{83B4DBE5-7443-4E9E-ACAA-C24AB874DC04}" srcOrd="1" destOrd="0" presId="urn:microsoft.com/office/officeart/2016/7/layout/BasicLinearProcessNumbered"/>
    <dgm:cxn modelId="{7BB9CEAF-9405-403B-987C-0C4C81FC94AD}" type="presOf" srcId="{BCDE1A9B-29AD-487C-BE71-B56EB14A40B8}" destId="{C66B15C6-BF6A-453B-9353-BC782BFF3012}" srcOrd="0" destOrd="2" presId="urn:microsoft.com/office/officeart/2016/7/layout/BasicLinearProcessNumbered"/>
    <dgm:cxn modelId="{7D2DD9B0-7963-4063-87B3-8EFF42B110DB}" srcId="{7E719E8A-1282-4037-98AE-B534AF10CFF7}" destId="{8F023C3B-3668-4FA1-A138-BB7484CD3F7B}" srcOrd="1" destOrd="0" parTransId="{0B0E8A58-485A-4C08-8B00-C55C638B5183}" sibTransId="{CD214F50-F3DD-4146-8279-2E59DC315893}"/>
    <dgm:cxn modelId="{5F5515B5-67AA-4B3F-A694-4B075E632AD2}" type="presOf" srcId="{9E0A4551-4621-45D0-A18E-12A7CCCB282B}" destId="{83B4DBE5-7443-4E9E-ACAA-C24AB874DC04}" srcOrd="0" destOrd="1" presId="urn:microsoft.com/office/officeart/2016/7/layout/BasicLinearProcessNumbered"/>
    <dgm:cxn modelId="{2689E1B8-542C-4297-8C81-232DBEA9B3E8}" srcId="{265E970D-1C73-4A7A-8F5A-403DD60F48C3}" destId="{629CA354-8DF4-41E8-8280-23142147E64E}" srcOrd="0" destOrd="0" parTransId="{48389062-0041-463D-A2CB-46851E9E50FB}" sibTransId="{F0CE078D-86FD-4D44-B021-B542EC98EC74}"/>
    <dgm:cxn modelId="{08D61EBC-8128-417C-B0B6-FF720A9DF204}" type="presOf" srcId="{7E719E8A-1282-4037-98AE-B534AF10CFF7}" destId="{F6273489-56D5-4ADA-8A90-B0EBC3B1DC09}" srcOrd="0" destOrd="0" presId="urn:microsoft.com/office/officeart/2016/7/layout/BasicLinearProcessNumbered"/>
    <dgm:cxn modelId="{DC06E7C7-F964-4B7D-BA79-2D34087AA612}" srcId="{FA688692-0E8E-4249-8316-BB9144C6625E}" destId="{7E719E8A-1282-4037-98AE-B534AF10CFF7}" srcOrd="1" destOrd="0" parTransId="{2D32B860-E824-4EEB-93C1-9AB3C94AEDE4}" sibTransId="{ADDEEE7A-0FB4-4EB8-88DA-DBA3F8110F50}"/>
    <dgm:cxn modelId="{D48EB3E6-A970-4AD8-8D09-5752A7F31318}" type="presOf" srcId="{07514A32-7912-414E-95C7-889AAAF0C860}" destId="{29AB317D-04DF-4D9B-A0F3-43F436B60C8F}" srcOrd="0" destOrd="0" presId="urn:microsoft.com/office/officeart/2016/7/layout/BasicLinearProcessNumbered"/>
    <dgm:cxn modelId="{06F19AF3-EDAF-4418-AE33-F425E54FED27}" type="presOf" srcId="{629CA354-8DF4-41E8-8280-23142147E64E}" destId="{C66B15C6-BF6A-453B-9353-BC782BFF3012}" srcOrd="0" destOrd="1" presId="urn:microsoft.com/office/officeart/2016/7/layout/BasicLinearProcessNumbered"/>
    <dgm:cxn modelId="{DFAF6AF4-1B11-40EA-9144-3943355F8B08}" type="presOf" srcId="{C8519BD9-CFBE-4130-8B95-A26477233798}" destId="{83B4DBE5-7443-4E9E-ACAA-C24AB874DC04}" srcOrd="0" destOrd="2" presId="urn:microsoft.com/office/officeart/2016/7/layout/BasicLinearProcessNumbered"/>
    <dgm:cxn modelId="{E16D4AF9-C430-4808-B08C-E877BEE91275}" srcId="{629CA354-8DF4-41E8-8280-23142147E64E}" destId="{BCDE1A9B-29AD-487C-BE71-B56EB14A40B8}" srcOrd="0" destOrd="0" parTransId="{9A707CB2-54CA-4DAA-9FBD-FEA3E8D14A85}" sibTransId="{065EFCD2-5323-4271-B7BE-51C22FE5DE81}"/>
    <dgm:cxn modelId="{3175E9CA-7267-45AB-9082-C7B6A4EA273F}" type="presParOf" srcId="{3F23DE23-FBD0-451D-9E69-E2DB6E5067E3}" destId="{ED5FCD1C-5A2F-4C1B-AA1F-03DDC2B5DB22}" srcOrd="0" destOrd="0" presId="urn:microsoft.com/office/officeart/2016/7/layout/BasicLinearProcessNumbered"/>
    <dgm:cxn modelId="{18899AA3-C96C-49BB-96D4-6F791880B1B5}" type="presParOf" srcId="{ED5FCD1C-5A2F-4C1B-AA1F-03DDC2B5DB22}" destId="{29AB317D-04DF-4D9B-A0F3-43F436B60C8F}" srcOrd="0" destOrd="0" presId="urn:microsoft.com/office/officeart/2016/7/layout/BasicLinearProcessNumbered"/>
    <dgm:cxn modelId="{B7E5D152-7488-4FA3-9645-0DD280D66102}" type="presParOf" srcId="{ED5FCD1C-5A2F-4C1B-AA1F-03DDC2B5DB22}" destId="{0E2A646E-CE49-485D-AE91-2E4828B1FEB5}" srcOrd="1" destOrd="0" presId="urn:microsoft.com/office/officeart/2016/7/layout/BasicLinearProcessNumbered"/>
    <dgm:cxn modelId="{EDB6FDF9-A280-4FE4-BD4F-A4EB93B12CFA}" type="presParOf" srcId="{ED5FCD1C-5A2F-4C1B-AA1F-03DDC2B5DB22}" destId="{38072A97-AD9F-4CAD-85EA-76A883547068}" srcOrd="2" destOrd="0" presId="urn:microsoft.com/office/officeart/2016/7/layout/BasicLinearProcessNumbered"/>
    <dgm:cxn modelId="{7432657D-A022-473C-918A-A69D54909300}" type="presParOf" srcId="{ED5FCD1C-5A2F-4C1B-AA1F-03DDC2B5DB22}" destId="{83B4DBE5-7443-4E9E-ACAA-C24AB874DC04}" srcOrd="3" destOrd="0" presId="urn:microsoft.com/office/officeart/2016/7/layout/BasicLinearProcessNumbered"/>
    <dgm:cxn modelId="{AA4BEE06-3BE5-4EE1-893B-CAD79077FF66}" type="presParOf" srcId="{3F23DE23-FBD0-451D-9E69-E2DB6E5067E3}" destId="{DF143690-FAE7-455E-9DAE-D3B66A141BE4}" srcOrd="1" destOrd="0" presId="urn:microsoft.com/office/officeart/2016/7/layout/BasicLinearProcessNumbered"/>
    <dgm:cxn modelId="{C6BAA366-3DEA-4B47-97D2-C64C701185F8}" type="presParOf" srcId="{3F23DE23-FBD0-451D-9E69-E2DB6E5067E3}" destId="{C2391549-FBE3-44EB-B85C-041CC9AF282D}" srcOrd="2" destOrd="0" presId="urn:microsoft.com/office/officeart/2016/7/layout/BasicLinearProcessNumbered"/>
    <dgm:cxn modelId="{35BFC424-1A26-4833-95FE-95896ED08C88}" type="presParOf" srcId="{C2391549-FBE3-44EB-B85C-041CC9AF282D}" destId="{F6273489-56D5-4ADA-8A90-B0EBC3B1DC09}" srcOrd="0" destOrd="0" presId="urn:microsoft.com/office/officeart/2016/7/layout/BasicLinearProcessNumbered"/>
    <dgm:cxn modelId="{98188D4E-A4DF-4A6B-8702-A426B94AEF21}" type="presParOf" srcId="{C2391549-FBE3-44EB-B85C-041CC9AF282D}" destId="{0175E588-6180-4C12-BD68-29EBCA206B4C}" srcOrd="1" destOrd="0" presId="urn:microsoft.com/office/officeart/2016/7/layout/BasicLinearProcessNumbered"/>
    <dgm:cxn modelId="{D1636ED1-CA95-413C-A026-B46A5EC4DC86}" type="presParOf" srcId="{C2391549-FBE3-44EB-B85C-041CC9AF282D}" destId="{65B41CC2-984E-4486-BB91-CF252DD44C25}" srcOrd="2" destOrd="0" presId="urn:microsoft.com/office/officeart/2016/7/layout/BasicLinearProcessNumbered"/>
    <dgm:cxn modelId="{526FB540-C2FD-4B99-9C88-B66499CDBD83}" type="presParOf" srcId="{C2391549-FBE3-44EB-B85C-041CC9AF282D}" destId="{D99008B5-77A2-421C-973B-97E8602EE0AC}" srcOrd="3" destOrd="0" presId="urn:microsoft.com/office/officeart/2016/7/layout/BasicLinearProcessNumbered"/>
    <dgm:cxn modelId="{FB967587-064A-4D5F-AF04-9E35D72203B1}" type="presParOf" srcId="{3F23DE23-FBD0-451D-9E69-E2DB6E5067E3}" destId="{7F51E5C4-FC8C-4B60-B18C-861050FF3E84}" srcOrd="3" destOrd="0" presId="urn:microsoft.com/office/officeart/2016/7/layout/BasicLinearProcessNumbered"/>
    <dgm:cxn modelId="{E1287799-B645-40C8-A50B-B47E01FDF4AB}" type="presParOf" srcId="{3F23DE23-FBD0-451D-9E69-E2DB6E5067E3}" destId="{F37D4CA8-DC74-4DA4-A07B-A4AC2DB8F29C}" srcOrd="4" destOrd="0" presId="urn:microsoft.com/office/officeart/2016/7/layout/BasicLinearProcessNumbered"/>
    <dgm:cxn modelId="{0213ADEE-37FB-470E-8B8D-EBE950E36E22}" type="presParOf" srcId="{F37D4CA8-DC74-4DA4-A07B-A4AC2DB8F29C}" destId="{6A1EF7A4-565F-4DBE-8069-45562DFD83E7}" srcOrd="0" destOrd="0" presId="urn:microsoft.com/office/officeart/2016/7/layout/BasicLinearProcessNumbered"/>
    <dgm:cxn modelId="{3F5874AA-8CD3-48E4-9D7D-D7C8AFD218E6}" type="presParOf" srcId="{F37D4CA8-DC74-4DA4-A07B-A4AC2DB8F29C}" destId="{6AC6A478-47A1-4C67-BE6B-F3E7CB51D831}" srcOrd="1" destOrd="0" presId="urn:microsoft.com/office/officeart/2016/7/layout/BasicLinearProcessNumbered"/>
    <dgm:cxn modelId="{749E8BF4-A116-4162-A3D4-DB09B94416AC}" type="presParOf" srcId="{F37D4CA8-DC74-4DA4-A07B-A4AC2DB8F29C}" destId="{06E440C9-FD36-4CC6-B535-0D1CA64DF9CE}" srcOrd="2" destOrd="0" presId="urn:microsoft.com/office/officeart/2016/7/layout/BasicLinearProcessNumbered"/>
    <dgm:cxn modelId="{E616B7BA-879C-487D-96D0-E9F150EA7C07}" type="presParOf" srcId="{F37D4CA8-DC74-4DA4-A07B-A4AC2DB8F29C}" destId="{C66B15C6-BF6A-453B-9353-BC782BFF301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960091" y="911760"/>
          <a:ext cx="437784" cy="2151556"/>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Preprocessing</a:t>
          </a:r>
        </a:p>
      </dsp:txBody>
      <dsp:txXfrm rot="5400000">
        <a:off x="124577" y="1790017"/>
        <a:ext cx="2130185" cy="395042"/>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Get embeddings using pretrained Hugging Face model</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267847" y="1771038"/>
          <a:ext cx="2151556" cy="437784"/>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Training Base Model</a:t>
          </a:r>
        </a:p>
      </dsp:txBody>
      <dsp:txXfrm>
        <a:off x="2267847" y="1771038"/>
        <a:ext cx="2151556" cy="437784"/>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Train neural network on embeddings to get base model performance</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422787" y="1771038"/>
          <a:ext cx="2151556" cy="437784"/>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Datetime Features </a:t>
          </a:r>
        </a:p>
      </dsp:txBody>
      <dsp:txXfrm>
        <a:off x="4422787" y="1771038"/>
        <a:ext cx="2151556" cy="437784"/>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Feature engineer from datetime features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90402" y="1766804"/>
          <a:ext cx="2151556" cy="437784"/>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NLP Features</a:t>
          </a:r>
        </a:p>
      </dsp:txBody>
      <dsp:txXfrm>
        <a:off x="6590402" y="1766804"/>
        <a:ext cx="2151556" cy="437784"/>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Feature engineer from NLP pipelines: sentiment, language, </a:t>
          </a:r>
          <a:r>
            <a:rPr lang="en-US" sz="1800" kern="1200" dirty="0" err="1"/>
            <a:t>ner</a:t>
          </a:r>
          <a:r>
            <a:rPr lang="en-US" sz="1800" kern="1200" dirty="0"/>
            <a:t>, and topic</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613573" y="905683"/>
          <a:ext cx="437784" cy="2151556"/>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Final Model</a:t>
          </a:r>
        </a:p>
      </dsp:txBody>
      <dsp:txXfrm rot="-5400000">
        <a:off x="8756688" y="1783940"/>
        <a:ext cx="2130185" cy="395042"/>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Train final model on embeddings + new features</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B317D-04DF-4D9B-A0F3-43F436B60C8F}">
      <dsp:nvSpPr>
        <dsp:cNvPr id="0" name=""/>
        <dsp:cNvSpPr/>
      </dsp:nvSpPr>
      <dsp:spPr>
        <a:xfrm>
          <a:off x="0" y="0"/>
          <a:ext cx="3465711" cy="420739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200" tIns="330200" rIns="270200" bIns="330200" numCol="1" spcCol="1270" anchor="t" anchorCtr="0">
          <a:noAutofit/>
        </a:bodyPr>
        <a:lstStyle/>
        <a:p>
          <a:pPr marL="0" lvl="0" indent="0" algn="l" defTabSz="1022350">
            <a:lnSpc>
              <a:spcPct val="90000"/>
            </a:lnSpc>
            <a:spcBef>
              <a:spcPct val="0"/>
            </a:spcBef>
            <a:spcAft>
              <a:spcPct val="35000"/>
            </a:spcAft>
            <a:buNone/>
          </a:pPr>
          <a:r>
            <a:rPr lang="en-US" sz="2300" kern="1200" dirty="0"/>
            <a:t>Preprocess Text For Embeddings</a:t>
          </a:r>
        </a:p>
        <a:p>
          <a:pPr marL="171450" lvl="1" indent="-171450" algn="l" defTabSz="800100">
            <a:lnSpc>
              <a:spcPct val="90000"/>
            </a:lnSpc>
            <a:spcBef>
              <a:spcPct val="0"/>
            </a:spcBef>
            <a:spcAft>
              <a:spcPct val="15000"/>
            </a:spcAft>
            <a:buChar char="•"/>
          </a:pPr>
          <a:r>
            <a:rPr lang="en-US" sz="1800" kern="1200" dirty="0"/>
            <a:t>Hugging Face Model</a:t>
          </a:r>
        </a:p>
        <a:p>
          <a:pPr marL="171450" lvl="1" indent="-171450" algn="l" defTabSz="800100">
            <a:lnSpc>
              <a:spcPct val="90000"/>
            </a:lnSpc>
            <a:spcBef>
              <a:spcPct val="0"/>
            </a:spcBef>
            <a:spcAft>
              <a:spcPct val="15000"/>
            </a:spcAft>
            <a:buChar char="•"/>
          </a:pPr>
          <a:r>
            <a:rPr lang="en-US" sz="1800" kern="1200" dirty="0"/>
            <a:t>1024 columns</a:t>
          </a:r>
        </a:p>
      </dsp:txBody>
      <dsp:txXfrm>
        <a:off x="0" y="1598810"/>
        <a:ext cx="3465711" cy="2524438"/>
      </dsp:txXfrm>
    </dsp:sp>
    <dsp:sp modelId="{0E2A646E-CE49-485D-AE91-2E4828B1FEB5}">
      <dsp:nvSpPr>
        <dsp:cNvPr id="0" name=""/>
        <dsp:cNvSpPr/>
      </dsp:nvSpPr>
      <dsp:spPr>
        <a:xfrm>
          <a:off x="1101746" y="420739"/>
          <a:ext cx="1262219" cy="126221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408" tIns="12700" rIns="9840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6594" y="605587"/>
        <a:ext cx="892523" cy="892523"/>
      </dsp:txXfrm>
    </dsp:sp>
    <dsp:sp modelId="{38072A97-AD9F-4CAD-85EA-76A883547068}">
      <dsp:nvSpPr>
        <dsp:cNvPr id="0" name=""/>
        <dsp:cNvSpPr/>
      </dsp:nvSpPr>
      <dsp:spPr>
        <a:xfrm>
          <a:off x="0" y="4207325"/>
          <a:ext cx="3465711" cy="72"/>
        </a:xfrm>
        <a:prstGeom prst="rect">
          <a:avLst/>
        </a:prstGeom>
        <a:solidFill>
          <a:schemeClr val="accent2">
            <a:hueOff val="1538576"/>
            <a:satOff val="1641"/>
            <a:lumOff val="510"/>
            <a:alphaOff val="0"/>
          </a:schemeClr>
        </a:solidFill>
        <a:ln w="12700" cap="flat" cmpd="sng" algn="ctr">
          <a:solidFill>
            <a:schemeClr val="accent2">
              <a:hueOff val="1538576"/>
              <a:satOff val="1641"/>
              <a:lumOff val="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73489-56D5-4ADA-8A90-B0EBC3B1DC09}">
      <dsp:nvSpPr>
        <dsp:cNvPr id="0" name=""/>
        <dsp:cNvSpPr/>
      </dsp:nvSpPr>
      <dsp:spPr>
        <a:xfrm>
          <a:off x="3812282" y="0"/>
          <a:ext cx="3465711" cy="4207397"/>
        </a:xfrm>
        <a:prstGeom prst="rect">
          <a:avLst/>
        </a:prstGeom>
        <a:solidFill>
          <a:schemeClr val="accent2">
            <a:tint val="40000"/>
            <a:alpha val="90000"/>
            <a:hueOff val="4023077"/>
            <a:satOff val="7106"/>
            <a:lumOff val="653"/>
            <a:alphaOff val="0"/>
          </a:schemeClr>
        </a:solidFill>
        <a:ln w="12700" cap="flat" cmpd="sng" algn="ctr">
          <a:solidFill>
            <a:schemeClr val="accent2">
              <a:tint val="40000"/>
              <a:alpha val="90000"/>
              <a:hueOff val="4023077"/>
              <a:satOff val="7106"/>
              <a:lumOff val="6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200" tIns="330200" rIns="270200" bIns="330200" numCol="1" spcCol="1270" anchor="t" anchorCtr="0">
          <a:noAutofit/>
        </a:bodyPr>
        <a:lstStyle/>
        <a:p>
          <a:pPr marL="0" lvl="0" indent="0" algn="l" defTabSz="1022350">
            <a:lnSpc>
              <a:spcPct val="90000"/>
            </a:lnSpc>
            <a:spcBef>
              <a:spcPct val="0"/>
            </a:spcBef>
            <a:spcAft>
              <a:spcPct val="35000"/>
            </a:spcAft>
            <a:buNone/>
          </a:pPr>
          <a:r>
            <a:rPr lang="en-US" sz="2300" kern="1200" dirty="0"/>
            <a:t>Concatenate Features </a:t>
          </a:r>
        </a:p>
        <a:p>
          <a:pPr marL="171450" lvl="1" indent="-171450" algn="l" defTabSz="800100">
            <a:lnSpc>
              <a:spcPct val="90000"/>
            </a:lnSpc>
            <a:spcBef>
              <a:spcPct val="0"/>
            </a:spcBef>
            <a:spcAft>
              <a:spcPct val="15000"/>
            </a:spcAft>
            <a:buChar char="•"/>
          </a:pPr>
          <a:r>
            <a:rPr lang="en-US" sz="1800" kern="1200" dirty="0"/>
            <a:t>Text and Time Features</a:t>
          </a:r>
        </a:p>
        <a:p>
          <a:pPr marL="171450" lvl="1" indent="-171450" algn="l" defTabSz="800100">
            <a:lnSpc>
              <a:spcPct val="90000"/>
            </a:lnSpc>
            <a:spcBef>
              <a:spcPct val="0"/>
            </a:spcBef>
            <a:spcAft>
              <a:spcPct val="15000"/>
            </a:spcAft>
            <a:buChar char="•"/>
          </a:pPr>
          <a:r>
            <a:rPr lang="en-US" sz="1800" kern="1200" dirty="0"/>
            <a:t>1024 + 14 columns</a:t>
          </a:r>
        </a:p>
      </dsp:txBody>
      <dsp:txXfrm>
        <a:off x="3812282" y="1598810"/>
        <a:ext cx="3465711" cy="2524438"/>
      </dsp:txXfrm>
    </dsp:sp>
    <dsp:sp modelId="{0175E588-6180-4C12-BD68-29EBCA206B4C}">
      <dsp:nvSpPr>
        <dsp:cNvPr id="0" name=""/>
        <dsp:cNvSpPr/>
      </dsp:nvSpPr>
      <dsp:spPr>
        <a:xfrm>
          <a:off x="4914028" y="420739"/>
          <a:ext cx="1262219" cy="1262219"/>
        </a:xfrm>
        <a:prstGeom prst="ellipse">
          <a:avLst/>
        </a:prstGeom>
        <a:solidFill>
          <a:schemeClr val="accent2">
            <a:hueOff val="3077152"/>
            <a:satOff val="3282"/>
            <a:lumOff val="1020"/>
            <a:alphaOff val="0"/>
          </a:schemeClr>
        </a:solidFill>
        <a:ln w="12700" cap="flat" cmpd="sng" algn="ctr">
          <a:solidFill>
            <a:schemeClr val="accent2">
              <a:hueOff val="3077152"/>
              <a:satOff val="3282"/>
              <a:lumOff val="1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408" tIns="12700" rIns="98408"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5098876" y="605587"/>
        <a:ext cx="892523" cy="892523"/>
      </dsp:txXfrm>
    </dsp:sp>
    <dsp:sp modelId="{65B41CC2-984E-4486-BB91-CF252DD44C25}">
      <dsp:nvSpPr>
        <dsp:cNvPr id="0" name=""/>
        <dsp:cNvSpPr/>
      </dsp:nvSpPr>
      <dsp:spPr>
        <a:xfrm>
          <a:off x="3812282" y="4207325"/>
          <a:ext cx="3465711" cy="72"/>
        </a:xfrm>
        <a:prstGeom prst="rect">
          <a:avLst/>
        </a:prstGeom>
        <a:solidFill>
          <a:schemeClr val="accent2">
            <a:hueOff val="4615728"/>
            <a:satOff val="4923"/>
            <a:lumOff val="1531"/>
            <a:alphaOff val="0"/>
          </a:schemeClr>
        </a:solidFill>
        <a:ln w="12700" cap="flat" cmpd="sng" algn="ctr">
          <a:solidFill>
            <a:schemeClr val="accent2">
              <a:hueOff val="4615728"/>
              <a:satOff val="4923"/>
              <a:lumOff val="15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1EF7A4-565F-4DBE-8069-45562DFD83E7}">
      <dsp:nvSpPr>
        <dsp:cNvPr id="0" name=""/>
        <dsp:cNvSpPr/>
      </dsp:nvSpPr>
      <dsp:spPr>
        <a:xfrm>
          <a:off x="7624564" y="0"/>
          <a:ext cx="3465711" cy="4207397"/>
        </a:xfrm>
        <a:prstGeom prst="rect">
          <a:avLst/>
        </a:prstGeom>
        <a:solidFill>
          <a:schemeClr val="accent2">
            <a:tint val="40000"/>
            <a:alpha val="90000"/>
            <a:hueOff val="8046153"/>
            <a:satOff val="14212"/>
            <a:lumOff val="1305"/>
            <a:alphaOff val="0"/>
          </a:schemeClr>
        </a:solidFill>
        <a:ln w="12700" cap="flat" cmpd="sng" algn="ctr">
          <a:solidFill>
            <a:schemeClr val="accent2">
              <a:tint val="40000"/>
              <a:alpha val="90000"/>
              <a:hueOff val="8046153"/>
              <a:satOff val="14212"/>
              <a:lumOff val="13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0200" tIns="330200" rIns="270200" bIns="330200" numCol="1" spcCol="1270" anchor="t" anchorCtr="0">
          <a:noAutofit/>
        </a:bodyPr>
        <a:lstStyle/>
        <a:p>
          <a:pPr marL="0" lvl="0" indent="0" algn="l" defTabSz="1022350">
            <a:lnSpc>
              <a:spcPct val="90000"/>
            </a:lnSpc>
            <a:spcBef>
              <a:spcPct val="0"/>
            </a:spcBef>
            <a:spcAft>
              <a:spcPct val="35000"/>
            </a:spcAft>
            <a:buNone/>
          </a:pPr>
          <a:r>
            <a:rPr lang="en-US" sz="2300" kern="1200" dirty="0"/>
            <a:t>Feed Into MENET</a:t>
          </a:r>
        </a:p>
        <a:p>
          <a:pPr marL="171450" lvl="1" indent="-171450" algn="l" defTabSz="800100">
            <a:lnSpc>
              <a:spcPct val="90000"/>
            </a:lnSpc>
            <a:spcBef>
              <a:spcPct val="0"/>
            </a:spcBef>
            <a:spcAft>
              <a:spcPct val="15000"/>
            </a:spcAft>
            <a:buChar char="•"/>
          </a:pPr>
          <a:r>
            <a:rPr lang="en-US" sz="1800" kern="1200" dirty="0"/>
            <a:t>4 Branches</a:t>
          </a:r>
        </a:p>
        <a:p>
          <a:pPr marL="342900" lvl="2" indent="-171450" algn="l" defTabSz="800100">
            <a:lnSpc>
              <a:spcPct val="90000"/>
            </a:lnSpc>
            <a:spcBef>
              <a:spcPct val="0"/>
            </a:spcBef>
            <a:spcAft>
              <a:spcPct val="15000"/>
            </a:spcAft>
            <a:buChar char="•"/>
          </a:pPr>
          <a:r>
            <a:rPr lang="en-US" sz="1800" kern="1200" dirty="0"/>
            <a:t>Embeddings</a:t>
          </a:r>
        </a:p>
        <a:p>
          <a:pPr marL="342900" lvl="2" indent="-171450" algn="l" defTabSz="800100">
            <a:lnSpc>
              <a:spcPct val="90000"/>
            </a:lnSpc>
            <a:spcBef>
              <a:spcPct val="0"/>
            </a:spcBef>
            <a:spcAft>
              <a:spcPct val="15000"/>
            </a:spcAft>
            <a:buChar char="•"/>
          </a:pPr>
          <a:r>
            <a:rPr lang="en-US" sz="1800" kern="1200" dirty="0"/>
            <a:t>User ID</a:t>
          </a:r>
        </a:p>
        <a:p>
          <a:pPr marL="342900" lvl="2" indent="-171450" algn="l" defTabSz="800100">
            <a:lnSpc>
              <a:spcPct val="90000"/>
            </a:lnSpc>
            <a:spcBef>
              <a:spcPct val="0"/>
            </a:spcBef>
            <a:spcAft>
              <a:spcPct val="15000"/>
            </a:spcAft>
            <a:buChar char="•"/>
          </a:pPr>
          <a:r>
            <a:rPr lang="en-US" sz="1800" kern="1200" dirty="0"/>
            <a:t>Time features </a:t>
          </a:r>
        </a:p>
        <a:p>
          <a:pPr marL="342900" lvl="2" indent="-171450" algn="l" defTabSz="800100">
            <a:lnSpc>
              <a:spcPct val="90000"/>
            </a:lnSpc>
            <a:spcBef>
              <a:spcPct val="0"/>
            </a:spcBef>
            <a:spcAft>
              <a:spcPct val="15000"/>
            </a:spcAft>
            <a:buChar char="•"/>
          </a:pPr>
          <a:r>
            <a:rPr lang="en-US" sz="1800" kern="1200" dirty="0"/>
            <a:t>Text features</a:t>
          </a:r>
        </a:p>
      </dsp:txBody>
      <dsp:txXfrm>
        <a:off x="7624564" y="1598810"/>
        <a:ext cx="3465711" cy="2524438"/>
      </dsp:txXfrm>
    </dsp:sp>
    <dsp:sp modelId="{6AC6A478-47A1-4C67-BE6B-F3E7CB51D831}">
      <dsp:nvSpPr>
        <dsp:cNvPr id="0" name=""/>
        <dsp:cNvSpPr/>
      </dsp:nvSpPr>
      <dsp:spPr>
        <a:xfrm>
          <a:off x="8726310" y="420739"/>
          <a:ext cx="1262219" cy="1262219"/>
        </a:xfrm>
        <a:prstGeom prst="ellipse">
          <a:avLst/>
        </a:prstGeom>
        <a:solidFill>
          <a:schemeClr val="accent2">
            <a:hueOff val="6154304"/>
            <a:satOff val="6564"/>
            <a:lumOff val="2041"/>
            <a:alphaOff val="0"/>
          </a:schemeClr>
        </a:solidFill>
        <a:ln w="12700" cap="flat" cmpd="sng" algn="ctr">
          <a:solidFill>
            <a:schemeClr val="accent2">
              <a:hueOff val="6154304"/>
              <a:satOff val="6564"/>
              <a:lumOff val="20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408" tIns="12700" rIns="9840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911158" y="605587"/>
        <a:ext cx="892523" cy="892523"/>
      </dsp:txXfrm>
    </dsp:sp>
    <dsp:sp modelId="{06E440C9-FD36-4CC6-B535-0D1CA64DF9CE}">
      <dsp:nvSpPr>
        <dsp:cNvPr id="0" name=""/>
        <dsp:cNvSpPr/>
      </dsp:nvSpPr>
      <dsp:spPr>
        <a:xfrm>
          <a:off x="7624564" y="4207325"/>
          <a:ext cx="3465711" cy="72"/>
        </a:xfrm>
        <a:prstGeom prst="rect">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5/31/2023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Picked because pretrained on 100 languages</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135484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pipelines to see if model score improved</a:t>
            </a:r>
          </a:p>
          <a:p>
            <a:endParaRPr lang="en-US" dirty="0"/>
          </a:p>
          <a:p>
            <a:r>
              <a:rPr lang="en-US" dirty="0"/>
              <a:t>Picked language pipeline for training on 40 common languages</a:t>
            </a:r>
          </a:p>
          <a:p>
            <a:endParaRPr lang="en-US" dirty="0"/>
          </a:p>
          <a:p>
            <a:r>
              <a:rPr lang="en-US" dirty="0"/>
              <a:t>NER did not work as planned, pick a better model</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36727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 pipeline chosen for fine tuning on 8 languages</a:t>
            </a:r>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4148823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Entry neural network</a:t>
            </a:r>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198951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webextension" Target="../webextensions/webextension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microsoft.com/office/2011/relationships/webextension" Target="../webextensions/webextension5.xml"/><Relationship Id="rId1" Type="http://schemas.openxmlformats.org/officeDocument/2006/relationships/slideLayout" Target="../slideLayouts/slideLayout15.xml"/><Relationship Id="rId6" Type="http://schemas.microsoft.com/office/2011/relationships/webextension" Target="../webextensions/webextension7.xml"/><Relationship Id="rId5" Type="http://schemas.openxmlformats.org/officeDocument/2006/relationships/image" Target="../media/image12.png"/><Relationship Id="rId4" Type="http://schemas.microsoft.com/office/2011/relationships/webextension" Target="../webextensions/webextension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rawcdn.githack.com/jodiambra/Yachay.ai/9dc9f1ed9c75978e6715163069388d9b58f71841/literature/Location%20Prediction%20with%20Communities%20in%20User.pdf" TargetMode="External"/><Relationship Id="rId2" Type="http://schemas.openxmlformats.org/officeDocument/2006/relationships/hyperlink" Target="https://rawcdn.githack.com/jodiambra/Yachay.ai/9dc9f1ed9c75978e6715163069388d9b58f71841/literature/An%20Effective%20Approach%20for%20Geolocation%20Prediction.pdf" TargetMode="External"/><Relationship Id="rId1" Type="http://schemas.openxmlformats.org/officeDocument/2006/relationships/slideLayout" Target="../slideLayouts/slideLayout6.xml"/><Relationship Id="rId6" Type="http://schemas.openxmlformats.org/officeDocument/2006/relationships/hyperlink" Target="https://rawcdn.githack.com/jodiambra/Yachay.ai/9dc9f1ed9c75978e6715163069388d9b58f71841/literature/Text-based%20Geolocation%20Prediction%20of%20Social%20Media%20Users%20with%20Neural%20Networks.pdf" TargetMode="External"/><Relationship Id="rId5" Type="http://schemas.openxmlformats.org/officeDocument/2006/relationships/hyperlink" Target="https://rawcdn.githack.com/jodiambra/Yachay.ai/9dc9f1ed9c75978e6715163069388d9b58f71841/literature/Predicting%20the%20Geolocation%20of.pdf" TargetMode="External"/><Relationship Id="rId4" Type="http://schemas.openxmlformats.org/officeDocument/2006/relationships/hyperlink" Target="https://rawcdn.githack.com/jodiambra/Yachay.ai/9dc9f1ed9c75978e6715163069388d9b58f71841/literature/Multiview%20Deep%20Learning%20for%20Predicting%20Twitter.pd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jodiambra.github.io/Yachay.ai/" TargetMode="External"/><Relationship Id="rId2" Type="http://schemas.openxmlformats.org/officeDocument/2006/relationships/hyperlink" Target="https://github.com/jodiambra/Yachay.ai/tree/main" TargetMode="Externa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hyperlink" Target="https://jodiambra-portfolio.vercel.a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rawcdn.githack.com/jodiambra/Yachay.ai/9dc9f1ed9c75978e6715163069388d9b58f71841/charts/lan.html"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rawcdn.githack.com/jodiambra/Yachay.ai/9dc9f1ed9c75978e6715163069388d9b58f71841/charts/ner.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rawcdn.githack.com/jodiambra/Yachay.ai/9dc9f1ed9c75978e6715163069388d9b58f71841/charts/sent.html"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rawcdn.githack.com/jodiambra/Yachay.ai/9dc9f1ed9c75978e6715163069388d9b58f71841/charts/topic.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Yachay.ai</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a:latin typeface="+mn-lt"/>
                <a:ea typeface="+mn-ea"/>
                <a:cs typeface="+mn-cs"/>
              </a:rPr>
              <a:t>Geolocation Predictions Based on Tweets</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388A3B0-0626-5A9E-DCDF-F9A2B0B7AF09}"/>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8155B9D3-BC68-C359-3D16-1E43C2F91240}"/>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3CC81C6C-9BDC-DA09-550B-60F0EBBB15D9}"/>
              </a:ext>
            </a:extLst>
          </p:cNvPr>
          <p:cNvSpPr>
            <a:spLocks noGrp="1"/>
          </p:cNvSpPr>
          <p:nvPr>
            <p:ph type="sldNum" sz="quarter" idx="12"/>
          </p:nvPr>
        </p:nvSpPr>
        <p:spPr/>
        <p:txBody>
          <a:bodyPr/>
          <a:lstStyle/>
          <a:p>
            <a:fld id="{DBA1B0FB-D917-4C8C-928F-313BD683BF39}" type="slidenum">
              <a:rPr lang="en-US" smtClean="0"/>
              <a:t>10</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Web Viewer">
                <a:extLst>
                  <a:ext uri="{FF2B5EF4-FFF2-40B4-BE49-F238E27FC236}">
                    <a16:creationId xmlns:a16="http://schemas.microsoft.com/office/drawing/2014/main" id="{635C4645-BCCD-598B-7819-52808D66C86F}"/>
                  </a:ext>
                </a:extLst>
              </p:cNvPr>
              <p:cNvGraphicFramePr>
                <a:graphicFrameLocks noGrp="1"/>
              </p:cNvGraphicFramePr>
              <p:nvPr>
                <p:extLst>
                  <p:ext uri="{D42A27DB-BD31-4B8C-83A1-F6EECF244321}">
                    <p14:modId xmlns:p14="http://schemas.microsoft.com/office/powerpoint/2010/main" val="3050357080"/>
                  </p:ext>
                </p:extLst>
              </p:nvPr>
            </p:nvGraphicFramePr>
            <p:xfrm>
              <a:off x="57873" y="75234"/>
              <a:ext cx="11979798" cy="664386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9" title="Web Viewer">
                <a:extLst>
                  <a:ext uri="{FF2B5EF4-FFF2-40B4-BE49-F238E27FC236}">
                    <a16:creationId xmlns:a16="http://schemas.microsoft.com/office/drawing/2014/main" id="{635C4645-BCCD-598B-7819-52808D66C86F}"/>
                  </a:ext>
                </a:extLst>
              </p:cNvPr>
              <p:cNvPicPr>
                <a:picLocks noGrp="1" noRot="1" noChangeAspect="1" noMove="1" noResize="1" noEditPoints="1" noAdjustHandles="1" noChangeArrowheads="1" noChangeShapeType="1"/>
              </p:cNvPicPr>
              <p:nvPr/>
            </p:nvPicPr>
            <p:blipFill>
              <a:blip r:embed="rId3"/>
              <a:stretch>
                <a:fillRect/>
              </a:stretch>
            </p:blipFill>
            <p:spPr>
              <a:xfrm>
                <a:off x="57873" y="75234"/>
                <a:ext cx="11979798" cy="6643869"/>
              </a:xfrm>
              <a:prstGeom prst="rect">
                <a:avLst/>
              </a:prstGeom>
            </p:spPr>
          </p:pic>
        </mc:Fallback>
      </mc:AlternateContent>
    </p:spTree>
    <p:extLst>
      <p:ext uri="{BB962C8B-B14F-4D97-AF65-F5344CB8AC3E}">
        <p14:creationId xmlns:p14="http://schemas.microsoft.com/office/powerpoint/2010/main" val="194349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70B79DA-1BA6-D500-FEC7-7CB896CC4BAC}"/>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BB230DD7-F51F-6A66-7BC4-98AD884DD9AA}"/>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1B17F22C-A4F8-C4C1-2C79-A530B6D645C0}"/>
              </a:ext>
            </a:extLst>
          </p:cNvPr>
          <p:cNvSpPr>
            <a:spLocks noGrp="1"/>
          </p:cNvSpPr>
          <p:nvPr>
            <p:ph type="sldNum" sz="quarter" idx="12"/>
          </p:nvPr>
        </p:nvSpPr>
        <p:spPr/>
        <p:txBody>
          <a:bodyPr/>
          <a:lstStyle/>
          <a:p>
            <a:fld id="{DBA1B0FB-D917-4C8C-928F-313BD683BF39}" type="slidenum">
              <a:rPr lang="en-US" smtClean="0"/>
              <a:t>11</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Content Placeholder 9" title="Web Viewer">
                <a:extLst>
                  <a:ext uri="{FF2B5EF4-FFF2-40B4-BE49-F238E27FC236}">
                    <a16:creationId xmlns:a16="http://schemas.microsoft.com/office/drawing/2014/main" id="{C88D48AF-2115-ED15-BF23-224BD68BEAD0}"/>
                  </a:ext>
                </a:extLst>
              </p:cNvPr>
              <p:cNvGraphicFramePr>
                <a:graphicFrameLocks noGrp="1"/>
              </p:cNvGraphicFramePr>
              <p:nvPr>
                <p:ph sz="half" idx="4294967295"/>
                <p:extLst>
                  <p:ext uri="{D42A27DB-BD31-4B8C-83A1-F6EECF244321}">
                    <p14:modId xmlns:p14="http://schemas.microsoft.com/office/powerpoint/2010/main" val="2551345192"/>
                  </p:ext>
                </p:extLst>
              </p:nvPr>
            </p:nvGraphicFramePr>
            <p:xfrm>
              <a:off x="208343" y="133109"/>
              <a:ext cx="11846689" cy="666562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Content Placeholder 9" title="Web Viewer">
                <a:extLst>
                  <a:ext uri="{FF2B5EF4-FFF2-40B4-BE49-F238E27FC236}">
                    <a16:creationId xmlns:a16="http://schemas.microsoft.com/office/drawing/2014/main" id="{C88D48AF-2115-ED15-BF23-224BD68BEAD0}"/>
                  </a:ext>
                </a:extLst>
              </p:cNvPr>
              <p:cNvPicPr>
                <a:picLocks noGrp="1" noRot="1" noChangeAspect="1" noMove="1" noResize="1" noEditPoints="1" noAdjustHandles="1" noChangeArrowheads="1" noChangeShapeType="1"/>
              </p:cNvPicPr>
              <p:nvPr/>
            </p:nvPicPr>
            <p:blipFill>
              <a:blip r:embed="rId3"/>
              <a:stretch>
                <a:fillRect/>
              </a:stretch>
            </p:blipFill>
            <p:spPr>
              <a:xfrm>
                <a:off x="208343" y="133109"/>
                <a:ext cx="11846689" cy="6665624"/>
              </a:xfrm>
              <a:prstGeom prst="rect">
                <a:avLst/>
              </a:prstGeom>
            </p:spPr>
          </p:pic>
        </mc:Fallback>
      </mc:AlternateContent>
    </p:spTree>
    <p:extLst>
      <p:ext uri="{BB962C8B-B14F-4D97-AF65-F5344CB8AC3E}">
        <p14:creationId xmlns:p14="http://schemas.microsoft.com/office/powerpoint/2010/main" val="419965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6A7BE1-5C05-D85C-CF71-A915F6A55675}"/>
              </a:ext>
            </a:extLst>
          </p:cNvPr>
          <p:cNvSpPr>
            <a:spLocks noGrp="1"/>
          </p:cNvSpPr>
          <p:nvPr>
            <p:ph type="title"/>
          </p:nvPr>
        </p:nvSpPr>
        <p:spPr>
          <a:xfrm>
            <a:off x="550863" y="550800"/>
            <a:ext cx="7308850" cy="986400"/>
          </a:xfrm>
        </p:spPr>
        <p:txBody>
          <a:bodyPr wrap="square" anchor="ctr">
            <a:normAutofit/>
          </a:bodyPr>
          <a:lstStyle/>
          <a:p>
            <a:r>
              <a:rPr lang="en-US" dirty="0"/>
              <a:t>Flow Chart </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B70C018-0ACB-6804-F4AF-EB86D7941AA9}"/>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graphicFrame>
        <p:nvGraphicFramePr>
          <p:cNvPr id="7" name="Content Placeholder 6">
            <a:extLst>
              <a:ext uri="{FF2B5EF4-FFF2-40B4-BE49-F238E27FC236}">
                <a16:creationId xmlns:a16="http://schemas.microsoft.com/office/drawing/2014/main" id="{42C0B51F-B251-2D18-70DE-C843D54BBC1D}"/>
              </a:ext>
            </a:extLst>
          </p:cNvPr>
          <p:cNvGraphicFramePr>
            <a:graphicFrameLocks noGrp="1"/>
          </p:cNvGraphicFramePr>
          <p:nvPr>
            <p:ph idx="1"/>
            <p:extLst>
              <p:ext uri="{D42A27DB-BD31-4B8C-83A1-F6EECF244321}">
                <p14:modId xmlns:p14="http://schemas.microsoft.com/office/powerpoint/2010/main" val="782703373"/>
              </p:ext>
            </p:extLst>
          </p:nvPr>
        </p:nvGraphicFramePr>
        <p:xfrm>
          <a:off x="550863" y="2216552"/>
          <a:ext cx="11090276" cy="4207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0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4" name="Rectangle 23">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A5BC025-7F21-3444-1750-B362CF0119C2}"/>
              </a:ext>
            </a:extLst>
          </p:cNvPr>
          <p:cNvSpPr>
            <a:spLocks noGrp="1"/>
          </p:cNvSpPr>
          <p:nvPr>
            <p:ph type="ctrTitle"/>
          </p:nvPr>
        </p:nvSpPr>
        <p:spPr>
          <a:xfrm>
            <a:off x="554400" y="2266416"/>
            <a:ext cx="6370275" cy="2215991"/>
          </a:xfrm>
        </p:spPr>
        <p:txBody>
          <a:bodyPr vert="horz" wrap="square" lIns="0" tIns="0" rIns="0" bIns="0" rtlCol="0" anchor="ctr" anchorCtr="0">
            <a:normAutofit/>
          </a:bodyPr>
          <a:lstStyle/>
          <a:p>
            <a:pPr>
              <a:lnSpc>
                <a:spcPct val="100000"/>
              </a:lnSpc>
            </a:pPr>
            <a:r>
              <a:rPr lang="en-US" sz="4800"/>
              <a:t>Neural Network</a:t>
            </a:r>
          </a:p>
        </p:txBody>
      </p:sp>
      <p:sp>
        <p:nvSpPr>
          <p:cNvPr id="6" name="Subtitle 5">
            <a:extLst>
              <a:ext uri="{FF2B5EF4-FFF2-40B4-BE49-F238E27FC236}">
                <a16:creationId xmlns:a16="http://schemas.microsoft.com/office/drawing/2014/main" id="{A5785D46-24B2-4E63-CD4D-489FB6573A26}"/>
              </a:ext>
            </a:extLst>
          </p:cNvPr>
          <p:cNvSpPr>
            <a:spLocks noGrp="1"/>
          </p:cNvSpPr>
          <p:nvPr>
            <p:ph type="subTitle" idx="1"/>
          </p:nvPr>
        </p:nvSpPr>
        <p:spPr>
          <a:xfrm>
            <a:off x="7140575" y="2169325"/>
            <a:ext cx="4500563" cy="2519350"/>
          </a:xfrm>
        </p:spPr>
        <p:txBody>
          <a:bodyPr vert="horz" wrap="square" lIns="0" tIns="0" rIns="0" bIns="0" rtlCol="0" anchor="ctr">
            <a:normAutofit/>
          </a:bodyPr>
          <a:lstStyle/>
          <a:p>
            <a:pPr marL="0" algn="r">
              <a:lnSpc>
                <a:spcPct val="100000"/>
              </a:lnSpc>
            </a:pPr>
            <a:r>
              <a:rPr lang="en-US" sz="2400" dirty="0"/>
              <a:t>Architecture and Hyperparameters</a:t>
            </a:r>
          </a:p>
        </p:txBody>
      </p:sp>
      <p:sp>
        <p:nvSpPr>
          <p:cNvPr id="45" name="Freeform: Shape 25">
            <a:extLst>
              <a:ext uri="{FF2B5EF4-FFF2-40B4-BE49-F238E27FC236}">
                <a16:creationId xmlns:a16="http://schemas.microsoft.com/office/drawing/2014/main" id="{75BADA6A-2C76-4836-8989-77894EEF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142" y="0"/>
            <a:ext cx="1972470" cy="1803719"/>
          </a:xfrm>
          <a:custGeom>
            <a:avLst/>
            <a:gdLst>
              <a:gd name="connsiteX0" fmla="*/ 434437 w 1972470"/>
              <a:gd name="connsiteY0" fmla="*/ 0 h 1803719"/>
              <a:gd name="connsiteX1" fmla="*/ 1538034 w 1972470"/>
              <a:gd name="connsiteY1" fmla="*/ 0 h 1803719"/>
              <a:gd name="connsiteX2" fmla="*/ 1683609 w 1972470"/>
              <a:gd name="connsiteY2" fmla="*/ 120110 h 1803719"/>
              <a:gd name="connsiteX3" fmla="*/ 1972470 w 1972470"/>
              <a:gd name="connsiteY3" fmla="*/ 817484 h 1803719"/>
              <a:gd name="connsiteX4" fmla="*/ 986235 w 1972470"/>
              <a:gd name="connsiteY4" fmla="*/ 1803719 h 1803719"/>
              <a:gd name="connsiteX5" fmla="*/ 0 w 1972470"/>
              <a:gd name="connsiteY5" fmla="*/ 817484 h 1803719"/>
              <a:gd name="connsiteX6" fmla="*/ 288861 w 1972470"/>
              <a:gd name="connsiteY6" fmla="*/ 120110 h 180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2470" h="1803719">
                <a:moveTo>
                  <a:pt x="434437" y="0"/>
                </a:moveTo>
                <a:lnTo>
                  <a:pt x="1538034" y="0"/>
                </a:lnTo>
                <a:lnTo>
                  <a:pt x="1683609" y="120110"/>
                </a:lnTo>
                <a:cubicBezTo>
                  <a:pt x="1862082" y="298584"/>
                  <a:pt x="1972470" y="545143"/>
                  <a:pt x="1972470" y="817484"/>
                </a:cubicBezTo>
                <a:cubicBezTo>
                  <a:pt x="1972470" y="1362167"/>
                  <a:pt x="1530918" y="1803719"/>
                  <a:pt x="986235" y="1803719"/>
                </a:cubicBezTo>
                <a:cubicBezTo>
                  <a:pt x="441552" y="1803719"/>
                  <a:pt x="0" y="1362167"/>
                  <a:pt x="0" y="817484"/>
                </a:cubicBezTo>
                <a:cubicBezTo>
                  <a:pt x="0" y="545143"/>
                  <a:pt x="110388" y="298584"/>
                  <a:pt x="288861" y="12011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254000" dir="270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6" name="Group 27">
            <a:extLst>
              <a:ext uri="{FF2B5EF4-FFF2-40B4-BE49-F238E27FC236}">
                <a16:creationId xmlns:a16="http://schemas.microsoft.com/office/drawing/2014/main" id="{4A5A234B-C533-4F71-925E-C2E8E3D650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102944"/>
            <a:ext cx="678135" cy="990000"/>
            <a:chOff x="10490969" y="1448827"/>
            <a:chExt cx="678135" cy="990000"/>
          </a:xfrm>
        </p:grpSpPr>
        <p:sp>
          <p:nvSpPr>
            <p:cNvPr id="29" name="Freeform: Shape 28">
              <a:extLst>
                <a:ext uri="{FF2B5EF4-FFF2-40B4-BE49-F238E27FC236}">
                  <a16:creationId xmlns:a16="http://schemas.microsoft.com/office/drawing/2014/main" id="{0A4E75CC-E578-4228-B34E-9209851DD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29">
              <a:extLst>
                <a:ext uri="{FF2B5EF4-FFF2-40B4-BE49-F238E27FC236}">
                  <a16:creationId xmlns:a16="http://schemas.microsoft.com/office/drawing/2014/main" id="{B8047FF5-0447-419B-98AA-200D3EFCF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30">
              <a:extLst>
                <a:ext uri="{FF2B5EF4-FFF2-40B4-BE49-F238E27FC236}">
                  <a16:creationId xmlns:a16="http://schemas.microsoft.com/office/drawing/2014/main" id="{1DEF1292-D407-482E-9952-1E54DB9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31">
              <a:extLst>
                <a:ext uri="{FF2B5EF4-FFF2-40B4-BE49-F238E27FC236}">
                  <a16:creationId xmlns:a16="http://schemas.microsoft.com/office/drawing/2014/main" id="{19348AA9-DD97-42EB-9AAF-66BD070201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Slide Number Placeholder 3">
            <a:extLst>
              <a:ext uri="{FF2B5EF4-FFF2-40B4-BE49-F238E27FC236}">
                <a16:creationId xmlns:a16="http://schemas.microsoft.com/office/drawing/2014/main" id="{C11FF7A3-15A0-DDA8-A3B8-39D72D694CC1}"/>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342967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BEC87-D8F9-81E7-5456-3B190F3DE592}"/>
              </a:ext>
            </a:extLst>
          </p:cNvPr>
          <p:cNvSpPr>
            <a:spLocks noGrp="1"/>
          </p:cNvSpPr>
          <p:nvPr>
            <p:ph type="title"/>
          </p:nvPr>
        </p:nvSpPr>
        <p:spPr>
          <a:xfrm>
            <a:off x="550864" y="549275"/>
            <a:ext cx="9653310" cy="984885"/>
          </a:xfrm>
        </p:spPr>
        <p:txBody>
          <a:bodyPr vert="horz" wrap="square" lIns="0" tIns="0" rIns="0" bIns="0" rtlCol="0" anchor="ctr" anchorCtr="0">
            <a:normAutofit/>
          </a:bodyPr>
          <a:lstStyle/>
          <a:p>
            <a:pPr>
              <a:lnSpc>
                <a:spcPct val="100000"/>
              </a:lnSpc>
            </a:pPr>
            <a:r>
              <a:rPr lang="en-US" dirty="0"/>
              <a:t>Neural Network Specifications</a:t>
            </a:r>
          </a:p>
        </p:txBody>
      </p:sp>
      <p:sp>
        <p:nvSpPr>
          <p:cNvPr id="31" name="Rectangle 30">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EF2B8C0-7150-5625-79F7-3D365AB1A58B}"/>
              </a:ext>
            </a:extLst>
          </p:cNvPr>
          <p:cNvPicPr>
            <a:picLocks noGrp="1" noChangeAspect="1"/>
          </p:cNvPicPr>
          <p:nvPr>
            <p:ph idx="1"/>
          </p:nvPr>
        </p:nvPicPr>
        <p:blipFill rotWithShape="1">
          <a:blip r:embed="rId2"/>
          <a:srcRect l="11022" t="23688" r="46185" b="56972"/>
          <a:stretch/>
        </p:blipFill>
        <p:spPr>
          <a:xfrm>
            <a:off x="0" y="3045847"/>
            <a:ext cx="12192000" cy="2300466"/>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3" name="Rectangle 32">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6DBDBA5-21D7-3886-3A4E-AADB02521ED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104394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D7BA-FBA0-0829-6F46-A5E381A9A60C}"/>
              </a:ext>
            </a:extLst>
          </p:cNvPr>
          <p:cNvSpPr>
            <a:spLocks noGrp="1"/>
          </p:cNvSpPr>
          <p:nvPr>
            <p:ph type="title"/>
          </p:nvPr>
        </p:nvSpPr>
        <p:spPr/>
        <p:txBody>
          <a:bodyPr/>
          <a:lstStyle/>
          <a:p>
            <a:r>
              <a:rPr lang="en-US"/>
              <a:t>MENET Architecture</a:t>
            </a:r>
            <a:endParaRPr lang="en-US" dirty="0"/>
          </a:p>
        </p:txBody>
      </p:sp>
      <p:pic>
        <p:nvPicPr>
          <p:cNvPr id="8" name="Content Placeholder 7" descr="A picture containing text, diagram, plan, technical drawing">
            <a:extLst>
              <a:ext uri="{FF2B5EF4-FFF2-40B4-BE49-F238E27FC236}">
                <a16:creationId xmlns:a16="http://schemas.microsoft.com/office/drawing/2014/main" id="{0B565187-ECA5-625E-5252-A5A6C5FCFC9C}"/>
              </a:ext>
            </a:extLst>
          </p:cNvPr>
          <p:cNvPicPr>
            <a:picLocks noGrp="1" noChangeAspect="1"/>
          </p:cNvPicPr>
          <p:nvPr>
            <p:ph idx="1"/>
          </p:nvPr>
        </p:nvPicPr>
        <p:blipFill>
          <a:blip r:embed="rId3"/>
          <a:stretch>
            <a:fillRect/>
          </a:stretch>
        </p:blipFill>
        <p:spPr>
          <a:xfrm>
            <a:off x="340944" y="1281138"/>
            <a:ext cx="11541365" cy="5540587"/>
          </a:xfrm>
        </p:spPr>
      </p:pic>
      <p:sp>
        <p:nvSpPr>
          <p:cNvPr id="4" name="Date Placeholder 3">
            <a:extLst>
              <a:ext uri="{FF2B5EF4-FFF2-40B4-BE49-F238E27FC236}">
                <a16:creationId xmlns:a16="http://schemas.microsoft.com/office/drawing/2014/main" id="{3FA23FC6-2CD9-B9BD-7431-E8C9F4209890}"/>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72B2412-1D32-AB6D-BB88-6A626748D27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00155FA-7528-8648-FB36-D14C74B89E0F}"/>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102612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6B6A05-CD7A-2AEE-D348-07161780BD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8B4CE41-F31D-E7AE-6F96-F0E18C912EB0}"/>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12" name="Picture 11">
            <a:extLst>
              <a:ext uri="{FF2B5EF4-FFF2-40B4-BE49-F238E27FC236}">
                <a16:creationId xmlns:a16="http://schemas.microsoft.com/office/drawing/2014/main" id="{695DD3A4-9605-43EA-2DD3-1DEA218052DA}"/>
              </a:ext>
            </a:extLst>
          </p:cNvPr>
          <p:cNvPicPr>
            <a:picLocks noChangeAspect="1"/>
          </p:cNvPicPr>
          <p:nvPr/>
        </p:nvPicPr>
        <p:blipFill rotWithShape="1">
          <a:blip r:embed="rId2"/>
          <a:srcRect l="10870" t="13996" r="46313" b="2544"/>
          <a:stretch/>
        </p:blipFill>
        <p:spPr>
          <a:xfrm>
            <a:off x="2022957" y="105541"/>
            <a:ext cx="8146086" cy="6646917"/>
          </a:xfrm>
          <a:prstGeom prst="rect">
            <a:avLst/>
          </a:prstGeom>
        </p:spPr>
      </p:pic>
    </p:spTree>
    <p:extLst>
      <p:ext uri="{BB962C8B-B14F-4D97-AF65-F5344CB8AC3E}">
        <p14:creationId xmlns:p14="http://schemas.microsoft.com/office/powerpoint/2010/main" val="220358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A1B6F7-D51A-4F76-BAC8-74BD4B55819E}"/>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C4FAFE28-272F-E079-98C6-C6F944FF9A5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2D1F72A-3514-AF9B-DCAB-27CC877C20C7}"/>
              </a:ext>
            </a:extLst>
          </p:cNvPr>
          <p:cNvSpPr>
            <a:spLocks noGrp="1"/>
          </p:cNvSpPr>
          <p:nvPr>
            <p:ph type="sldNum" sz="quarter" idx="12"/>
          </p:nvPr>
        </p:nvSpPr>
        <p:spPr/>
        <p:txBody>
          <a:bodyPr/>
          <a:lstStyle/>
          <a:p>
            <a:fld id="{DBA1B0FB-D917-4C8C-928F-313BD683BF39}" type="slidenum">
              <a:rPr lang="en-US" smtClean="0"/>
              <a:t>17</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Web Viewer">
                <a:extLst>
                  <a:ext uri="{FF2B5EF4-FFF2-40B4-BE49-F238E27FC236}">
                    <a16:creationId xmlns:a16="http://schemas.microsoft.com/office/drawing/2014/main" id="{72F17E62-B66C-3BBE-75A3-6C1668BAB234}"/>
                  </a:ext>
                </a:extLst>
              </p:cNvPr>
              <p:cNvGraphicFramePr>
                <a:graphicFrameLocks noGrp="1"/>
              </p:cNvGraphicFramePr>
              <p:nvPr>
                <p:extLst>
                  <p:ext uri="{D42A27DB-BD31-4B8C-83A1-F6EECF244321}">
                    <p14:modId xmlns:p14="http://schemas.microsoft.com/office/powerpoint/2010/main" val="50562153"/>
                  </p:ext>
                </p:extLst>
              </p:nvPr>
            </p:nvGraphicFramePr>
            <p:xfrm>
              <a:off x="37237" y="6510"/>
              <a:ext cx="5975811" cy="392003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title="Web Viewer">
                <a:extLst>
                  <a:ext uri="{FF2B5EF4-FFF2-40B4-BE49-F238E27FC236}">
                    <a16:creationId xmlns:a16="http://schemas.microsoft.com/office/drawing/2014/main" id="{72F17E62-B66C-3BBE-75A3-6C1668BAB234}"/>
                  </a:ext>
                </a:extLst>
              </p:cNvPr>
              <p:cNvPicPr>
                <a:picLocks noGrp="1" noRot="1" noChangeAspect="1" noMove="1" noResize="1" noEditPoints="1" noAdjustHandles="1" noChangeArrowheads="1" noChangeShapeType="1"/>
              </p:cNvPicPr>
              <p:nvPr/>
            </p:nvPicPr>
            <p:blipFill>
              <a:blip r:embed="rId3"/>
              <a:stretch>
                <a:fillRect/>
              </a:stretch>
            </p:blipFill>
            <p:spPr>
              <a:xfrm>
                <a:off x="37237" y="6510"/>
                <a:ext cx="5975811" cy="392003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Web Viewer">
                <a:extLst>
                  <a:ext uri="{FF2B5EF4-FFF2-40B4-BE49-F238E27FC236}">
                    <a16:creationId xmlns:a16="http://schemas.microsoft.com/office/drawing/2014/main" id="{6DA91CA3-B83E-D5CA-4ADC-DEEC03163B87}"/>
                  </a:ext>
                </a:extLst>
              </p:cNvPr>
              <p:cNvGraphicFramePr>
                <a:graphicFrameLocks noGrp="1"/>
              </p:cNvGraphicFramePr>
              <p:nvPr>
                <p:extLst>
                  <p:ext uri="{D42A27DB-BD31-4B8C-83A1-F6EECF244321}">
                    <p14:modId xmlns:p14="http://schemas.microsoft.com/office/powerpoint/2010/main" val="2120538700"/>
                  </p:ext>
                </p:extLst>
              </p:nvPr>
            </p:nvGraphicFramePr>
            <p:xfrm>
              <a:off x="6013049" y="6510"/>
              <a:ext cx="6141714" cy="3920031"/>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8" name="Add-in 7" title="Web Viewer">
                <a:extLst>
                  <a:ext uri="{FF2B5EF4-FFF2-40B4-BE49-F238E27FC236}">
                    <a16:creationId xmlns:a16="http://schemas.microsoft.com/office/drawing/2014/main" id="{6DA91CA3-B83E-D5CA-4ADC-DEEC03163B87}"/>
                  </a:ext>
                </a:extLst>
              </p:cNvPr>
              <p:cNvPicPr>
                <a:picLocks noGrp="1" noRot="1" noChangeAspect="1" noMove="1" noResize="1" noEditPoints="1" noAdjustHandles="1" noChangeArrowheads="1" noChangeShapeType="1"/>
              </p:cNvPicPr>
              <p:nvPr/>
            </p:nvPicPr>
            <p:blipFill>
              <a:blip r:embed="rId5"/>
              <a:stretch>
                <a:fillRect/>
              </a:stretch>
            </p:blipFill>
            <p:spPr>
              <a:xfrm>
                <a:off x="6013049" y="6510"/>
                <a:ext cx="6141714" cy="3920031"/>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Web Viewer">
                <a:extLst>
                  <a:ext uri="{FF2B5EF4-FFF2-40B4-BE49-F238E27FC236}">
                    <a16:creationId xmlns:a16="http://schemas.microsoft.com/office/drawing/2014/main" id="{349B9EAF-E958-F416-A9F5-19F3AD6B280E}"/>
                  </a:ext>
                </a:extLst>
              </p:cNvPr>
              <p:cNvGraphicFramePr>
                <a:graphicFrameLocks noGrp="1"/>
              </p:cNvGraphicFramePr>
              <p:nvPr>
                <p:extLst>
                  <p:ext uri="{D42A27DB-BD31-4B8C-83A1-F6EECF244321}">
                    <p14:modId xmlns:p14="http://schemas.microsoft.com/office/powerpoint/2010/main" val="2147078976"/>
                  </p:ext>
                </p:extLst>
              </p:nvPr>
            </p:nvGraphicFramePr>
            <p:xfrm>
              <a:off x="42127" y="3488147"/>
              <a:ext cx="12117527" cy="3368233"/>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9" name="Add-in 8" title="Web Viewer">
                <a:extLst>
                  <a:ext uri="{FF2B5EF4-FFF2-40B4-BE49-F238E27FC236}">
                    <a16:creationId xmlns:a16="http://schemas.microsoft.com/office/drawing/2014/main" id="{349B9EAF-E958-F416-A9F5-19F3AD6B280E}"/>
                  </a:ext>
                </a:extLst>
              </p:cNvPr>
              <p:cNvPicPr>
                <a:picLocks noGrp="1" noRot="1" noChangeAspect="1" noMove="1" noResize="1" noEditPoints="1" noAdjustHandles="1" noChangeArrowheads="1" noChangeShapeType="1"/>
              </p:cNvPicPr>
              <p:nvPr/>
            </p:nvPicPr>
            <p:blipFill>
              <a:blip r:embed="rId7"/>
              <a:stretch>
                <a:fillRect/>
              </a:stretch>
            </p:blipFill>
            <p:spPr>
              <a:xfrm>
                <a:off x="42127" y="3488147"/>
                <a:ext cx="12117527" cy="3368233"/>
              </a:xfrm>
              <a:prstGeom prst="rect">
                <a:avLst/>
              </a:prstGeom>
            </p:spPr>
          </p:pic>
        </mc:Fallback>
      </mc:AlternateContent>
    </p:spTree>
    <p:extLst>
      <p:ext uri="{BB962C8B-B14F-4D97-AF65-F5344CB8AC3E}">
        <p14:creationId xmlns:p14="http://schemas.microsoft.com/office/powerpoint/2010/main" val="4044691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B886-E60F-57C0-2EA6-957286DCBFAA}"/>
              </a:ext>
            </a:extLst>
          </p:cNvPr>
          <p:cNvSpPr>
            <a:spLocks noGrp="1"/>
          </p:cNvSpPr>
          <p:nvPr>
            <p:ph type="title"/>
          </p:nvPr>
        </p:nvSpPr>
        <p:spPr/>
        <p:txBody>
          <a:bodyPr/>
          <a:lstStyle/>
          <a:p>
            <a:r>
              <a:rPr lang="en-US" dirty="0"/>
              <a:t>Distances Metric</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title="Web Viewer">
                <a:extLst>
                  <a:ext uri="{FF2B5EF4-FFF2-40B4-BE49-F238E27FC236}">
                    <a16:creationId xmlns:a16="http://schemas.microsoft.com/office/drawing/2014/main" id="{6AE2DEEF-42FF-249F-F20E-1275C3224454}"/>
                  </a:ext>
                </a:extLst>
              </p:cNvPr>
              <p:cNvGraphicFramePr>
                <a:graphicFrameLocks noGrp="1"/>
              </p:cNvGraphicFramePr>
              <p:nvPr>
                <p:ph idx="1"/>
                <p:extLst>
                  <p:ext uri="{D42A27DB-BD31-4B8C-83A1-F6EECF244321}">
                    <p14:modId xmlns:p14="http://schemas.microsoft.com/office/powerpoint/2010/main" val="1958030609"/>
                  </p:ext>
                </p:extLst>
              </p:nvPr>
            </p:nvGraphicFramePr>
            <p:xfrm>
              <a:off x="468775" y="1169042"/>
              <a:ext cx="11586258" cy="533816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Content Placeholder 7" title="Web Viewer">
                <a:extLst>
                  <a:ext uri="{FF2B5EF4-FFF2-40B4-BE49-F238E27FC236}">
                    <a16:creationId xmlns:a16="http://schemas.microsoft.com/office/drawing/2014/main" id="{6AE2DEEF-42FF-249F-F20E-1275C3224454}"/>
                  </a:ext>
                </a:extLst>
              </p:cNvPr>
              <p:cNvPicPr>
                <a:picLocks noGrp="1" noRot="1" noChangeAspect="1" noMove="1" noResize="1" noEditPoints="1" noAdjustHandles="1" noChangeArrowheads="1" noChangeShapeType="1"/>
              </p:cNvPicPr>
              <p:nvPr/>
            </p:nvPicPr>
            <p:blipFill>
              <a:blip r:embed="rId3"/>
              <a:stretch>
                <a:fillRect/>
              </a:stretch>
            </p:blipFill>
            <p:spPr>
              <a:xfrm>
                <a:off x="468775" y="1169042"/>
                <a:ext cx="11586258" cy="5338169"/>
              </a:xfrm>
              <a:prstGeom prst="rect">
                <a:avLst/>
              </a:prstGeom>
            </p:spPr>
          </p:pic>
        </mc:Fallback>
      </mc:AlternateContent>
      <p:sp>
        <p:nvSpPr>
          <p:cNvPr id="7" name="Slide Number Placeholder 6">
            <a:extLst>
              <a:ext uri="{FF2B5EF4-FFF2-40B4-BE49-F238E27FC236}">
                <a16:creationId xmlns:a16="http://schemas.microsoft.com/office/drawing/2014/main" id="{86E15CFB-448F-A810-B580-DC835126ACF9}"/>
              </a:ext>
            </a:extLst>
          </p:cNvPr>
          <p:cNvSpPr>
            <a:spLocks noGrp="1"/>
          </p:cNvSpPr>
          <p:nvPr>
            <p:ph type="sldNum" sz="quarter" idx="12"/>
          </p:nvPr>
        </p:nvSpPr>
        <p:spPr/>
        <p:txBody>
          <a:bodyPr/>
          <a:lstStyle/>
          <a:p>
            <a:fld id="{DBA1B0FB-D917-4C8C-928F-313BD683BF39}" type="slidenum">
              <a:rPr lang="en-US" smtClean="0"/>
              <a:t>18</a:t>
            </a:fld>
            <a:endParaRPr lang="en-US"/>
          </a:p>
        </p:txBody>
      </p:sp>
    </p:spTree>
    <p:extLst>
      <p:ext uri="{BB962C8B-B14F-4D97-AF65-F5344CB8AC3E}">
        <p14:creationId xmlns:p14="http://schemas.microsoft.com/office/powerpoint/2010/main" val="492492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6"/>
            <a:ext cx="3565524" cy="868892"/>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Summary</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1515534"/>
            <a:ext cx="4871744" cy="4577292"/>
          </a:xfrm>
        </p:spPr>
        <p:txBody>
          <a:bodyPr vert="horz" wrap="square" lIns="0" tIns="0" rIns="0" bIns="0" rtlCol="0" anchor="t">
            <a:normAutofit/>
          </a:bodyPr>
          <a:lstStyle/>
          <a:p>
            <a:pPr algn="l">
              <a:buFont typeface="Arial" panose="020B0604020202020204" pitchFamily="34" charset="0"/>
              <a:buChar char="•"/>
            </a:pPr>
            <a:r>
              <a:rPr lang="en-US" sz="1800" b="0" i="0" dirty="0">
                <a:solidFill>
                  <a:srgbClr val="D1D5DB"/>
                </a:solidFill>
                <a:effectLst/>
                <a:latin typeface="Söhne"/>
              </a:rPr>
              <a:t>Used Hugging Face pre-trained models to extract features from tweets, including sentiment, language, and topic.</a:t>
            </a:r>
          </a:p>
          <a:p>
            <a:pPr algn="l">
              <a:buFont typeface="Arial" panose="020B0604020202020204" pitchFamily="34" charset="0"/>
              <a:buChar char="•"/>
            </a:pPr>
            <a:r>
              <a:rPr lang="en-US" sz="1800" b="0" i="0" dirty="0">
                <a:solidFill>
                  <a:srgbClr val="D1D5DB"/>
                </a:solidFill>
                <a:effectLst/>
                <a:latin typeface="Söhne"/>
              </a:rPr>
              <a:t>The MENET architecture was used to learn from incomplete and noisy data and predict latitude and longitude.</a:t>
            </a:r>
          </a:p>
          <a:p>
            <a:pPr algn="l">
              <a:buFont typeface="Arial" panose="020B0604020202020204" pitchFamily="34" charset="0"/>
              <a:buChar char="•"/>
            </a:pPr>
            <a:r>
              <a:rPr lang="en-US" sz="1800" b="0" i="0" dirty="0">
                <a:solidFill>
                  <a:srgbClr val="D1D5DB"/>
                </a:solidFill>
                <a:effectLst/>
                <a:latin typeface="Söhne"/>
              </a:rPr>
              <a:t>Results on the test set showed a loss of 1414 km and an MSE of 158, with time features being the most important for the model's performance.</a:t>
            </a:r>
          </a:p>
          <a:p>
            <a:pPr algn="l">
              <a:buFont typeface="Arial" panose="020B0604020202020204" pitchFamily="34" charset="0"/>
              <a:buChar char="•"/>
            </a:pPr>
            <a:r>
              <a:rPr lang="en-US" sz="1800" b="0" i="0" dirty="0">
                <a:solidFill>
                  <a:srgbClr val="D1D5DB"/>
                </a:solidFill>
                <a:effectLst/>
                <a:latin typeface="Söhne"/>
              </a:rPr>
              <a:t>Further hyperparameter tuning, another NER pipeline, and more data per user could improve the model's accuracy.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9"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Project Design</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11871955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624630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B51423D-0410-1568-1FFF-2D21765B057A}"/>
              </a:ext>
            </a:extLst>
          </p:cNvPr>
          <p:cNvSpPr>
            <a:spLocks noGrp="1"/>
          </p:cNvSpPr>
          <p:nvPr>
            <p:ph type="title"/>
          </p:nvPr>
        </p:nvSpPr>
        <p:spPr/>
        <p:txBody>
          <a:bodyPr/>
          <a:lstStyle/>
          <a:p>
            <a:r>
              <a:rPr lang="en-US" dirty="0"/>
              <a:t>Resources</a:t>
            </a:r>
          </a:p>
        </p:txBody>
      </p:sp>
      <p:sp>
        <p:nvSpPr>
          <p:cNvPr id="13" name="Content Placeholder 12">
            <a:extLst>
              <a:ext uri="{FF2B5EF4-FFF2-40B4-BE49-F238E27FC236}">
                <a16:creationId xmlns:a16="http://schemas.microsoft.com/office/drawing/2014/main" id="{AE3EB96F-0203-E189-26DE-7DCF0D2EEBA7}"/>
              </a:ext>
            </a:extLst>
          </p:cNvPr>
          <p:cNvSpPr>
            <a:spLocks noGrp="1"/>
          </p:cNvSpPr>
          <p:nvPr>
            <p:ph idx="1"/>
          </p:nvPr>
        </p:nvSpPr>
        <p:spPr/>
        <p:txBody>
          <a:bodyPr/>
          <a:lstStyle/>
          <a:p>
            <a:r>
              <a:rPr lang="en-US" dirty="0">
                <a:hlinkClick r:id="rId2"/>
              </a:rPr>
              <a:t>Duong-Trung et al.  </a:t>
            </a:r>
            <a:r>
              <a:rPr lang="en-US" i="1" dirty="0"/>
              <a:t>An Effective Approach for Geolocation Prediction in Twitter Streams Using Clustering Based Discretization </a:t>
            </a:r>
          </a:p>
          <a:p>
            <a:r>
              <a:rPr lang="en-US" i="1" dirty="0" err="1">
                <a:hlinkClick r:id="rId3"/>
              </a:rPr>
              <a:t>Wagenseller</a:t>
            </a:r>
            <a:r>
              <a:rPr lang="en-US" i="1" dirty="0">
                <a:hlinkClick r:id="rId3"/>
              </a:rPr>
              <a:t> et al. </a:t>
            </a:r>
            <a:r>
              <a:rPr lang="en-US" i="1" dirty="0"/>
              <a:t>Location Prediction with Communities in User Ego-Net in Social Media</a:t>
            </a:r>
          </a:p>
          <a:p>
            <a:r>
              <a:rPr lang="en-US" i="1" dirty="0">
                <a:hlinkClick r:id="rId4"/>
              </a:rPr>
              <a:t>Do et al. </a:t>
            </a:r>
            <a:r>
              <a:rPr lang="en-US" i="1" dirty="0"/>
              <a:t>Multiview Deep Learning for Predicting Twitter Users’ Location</a:t>
            </a:r>
          </a:p>
          <a:p>
            <a:r>
              <a:rPr lang="en-US" i="1" dirty="0" err="1">
                <a:hlinkClick r:id="rId5"/>
              </a:rPr>
              <a:t>Lutsai</a:t>
            </a:r>
            <a:r>
              <a:rPr lang="en-US" i="1" dirty="0">
                <a:hlinkClick r:id="rId5"/>
              </a:rPr>
              <a:t> et al.</a:t>
            </a:r>
            <a:r>
              <a:rPr lang="en-US" i="1" dirty="0"/>
              <a:t> Predicting the Geolocation of  Tweets Using BERT-Based Models Trained on Customized Data</a:t>
            </a:r>
          </a:p>
          <a:p>
            <a:r>
              <a:rPr lang="en-US" i="1" dirty="0" err="1">
                <a:hlinkClick r:id="rId6"/>
              </a:rPr>
              <a:t>Lourentzou</a:t>
            </a:r>
            <a:r>
              <a:rPr lang="en-US" i="1" dirty="0">
                <a:hlinkClick r:id="rId6"/>
              </a:rPr>
              <a:t> et al.</a:t>
            </a:r>
            <a:r>
              <a:rPr lang="en-US" i="1" dirty="0"/>
              <a:t> Text-based Geolocation Prediction of Social Media Users with Neural Networks</a:t>
            </a:r>
          </a:p>
          <a:p>
            <a:endParaRPr lang="en-US" i="1" dirty="0"/>
          </a:p>
          <a:p>
            <a:endParaRPr lang="en-US" i="1" dirty="0"/>
          </a:p>
          <a:p>
            <a:endParaRPr lang="en-US" dirty="0"/>
          </a:p>
        </p:txBody>
      </p:sp>
      <p:sp>
        <p:nvSpPr>
          <p:cNvPr id="11" name="Slide Number Placeholder 10">
            <a:extLst>
              <a:ext uri="{FF2B5EF4-FFF2-40B4-BE49-F238E27FC236}">
                <a16:creationId xmlns:a16="http://schemas.microsoft.com/office/drawing/2014/main" id="{D93C9A98-E998-B645-BE0C-48675EE94665}"/>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415904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678400"/>
            <a:ext cx="3565525" cy="3414425"/>
          </a:xfrm>
        </p:spPr>
        <p:txBody>
          <a:bodyPr vert="horz" wrap="square" lIns="0" tIns="0" rIns="0" bIns="0" rtlCol="0" anchor="t">
            <a:normAutofit/>
          </a:bodyPr>
          <a:lstStyle/>
          <a:p>
            <a:pPr>
              <a:buFont typeface="Arial" panose="020B0604020202020204" pitchFamily="34" charset="0"/>
              <a:buChar char="•"/>
            </a:pPr>
            <a:r>
              <a:rPr lang="en-US" sz="1600" dirty="0"/>
              <a:t>Jacques Diambra Odi</a:t>
            </a:r>
          </a:p>
          <a:p>
            <a:pPr>
              <a:buFont typeface="Arial" panose="020B0604020202020204" pitchFamily="34" charset="0"/>
              <a:buChar char="•"/>
            </a:pPr>
            <a:r>
              <a:rPr lang="en-US" sz="1600" dirty="0" err="1">
                <a:hlinkClick r:id="rId2"/>
              </a:rPr>
              <a:t>Github</a:t>
            </a:r>
            <a:r>
              <a:rPr lang="en-US" sz="1600" dirty="0">
                <a:hlinkClick r:id="rId2"/>
              </a:rPr>
              <a:t> Repo</a:t>
            </a:r>
            <a:endParaRPr lang="en-US" sz="1600" dirty="0"/>
          </a:p>
          <a:p>
            <a:pPr>
              <a:buFont typeface="Arial" panose="020B0604020202020204" pitchFamily="34" charset="0"/>
              <a:buChar char="•"/>
            </a:pPr>
            <a:r>
              <a:rPr lang="en-US" sz="1600" dirty="0">
                <a:hlinkClick r:id="rId3"/>
              </a:rPr>
              <a:t>Project Notebook</a:t>
            </a:r>
            <a:endParaRPr lang="en-US" sz="1600" dirty="0"/>
          </a:p>
          <a:p>
            <a:pPr>
              <a:buFont typeface="Arial" panose="020B0604020202020204" pitchFamily="34" charset="0"/>
              <a:buChar char="•"/>
            </a:pPr>
            <a:r>
              <a:rPr lang="en-US" sz="1600" dirty="0">
                <a:hlinkClick r:id="rId4"/>
              </a:rPr>
              <a:t>Portfolio</a:t>
            </a:r>
            <a:endParaRPr lang="en-US" sz="1600" dirty="0"/>
          </a:p>
          <a:p>
            <a:pPr>
              <a:buFont typeface="Arial" panose="020B0604020202020204" pitchFamily="34" charset="0"/>
              <a:buChar char="•"/>
            </a:pPr>
            <a:r>
              <a:rPr lang="en-US" sz="1600" dirty="0"/>
              <a:t>Website</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l="23498" r="27548" b="-1"/>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40" name="Group 39">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41" name="Freeform: Shape 40">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Oval 43">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5"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2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6DB9AC9A-C1ED-4713-9A6E-D5EBBB401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DEA44-D01D-4B1A-B321-C0D63EA6B45D}"/>
              </a:ext>
            </a:extLst>
          </p:cNvPr>
          <p:cNvSpPr>
            <a:spLocks noGrp="1"/>
          </p:cNvSpPr>
          <p:nvPr>
            <p:ph type="ctrTitle"/>
          </p:nvPr>
        </p:nvSpPr>
        <p:spPr>
          <a:xfrm>
            <a:off x="3360738" y="549275"/>
            <a:ext cx="7343775" cy="3864534"/>
          </a:xfrm>
        </p:spPr>
        <p:txBody>
          <a:bodyPr vert="horz" wrap="square" lIns="0" tIns="0" rIns="0" bIns="0" rtlCol="0" anchor="b" anchorCtr="0">
            <a:normAutofit/>
          </a:bodyPr>
          <a:lstStyle/>
          <a:p>
            <a:pPr>
              <a:lnSpc>
                <a:spcPct val="100000"/>
              </a:lnSpc>
            </a:pPr>
            <a:r>
              <a:rPr lang="en-US" sz="9600" dirty="0"/>
              <a:t>APPENDIX</a:t>
            </a:r>
          </a:p>
        </p:txBody>
      </p:sp>
      <p:sp>
        <p:nvSpPr>
          <p:cNvPr id="9" name="Subtitle 8">
            <a:extLst>
              <a:ext uri="{FF2B5EF4-FFF2-40B4-BE49-F238E27FC236}">
                <a16:creationId xmlns:a16="http://schemas.microsoft.com/office/drawing/2014/main" id="{7BF0201A-A5E2-D816-5F56-351593E0FEE4}"/>
              </a:ext>
            </a:extLst>
          </p:cNvPr>
          <p:cNvSpPr>
            <a:spLocks noGrp="1"/>
          </p:cNvSpPr>
          <p:nvPr>
            <p:ph type="subTitle" idx="1"/>
          </p:nvPr>
        </p:nvSpPr>
        <p:spPr>
          <a:xfrm>
            <a:off x="3360738" y="4932062"/>
            <a:ext cx="8280400" cy="1376663"/>
          </a:xfrm>
        </p:spPr>
        <p:txBody>
          <a:bodyPr vert="horz" wrap="square" lIns="0" tIns="0" rIns="0" bIns="0" rtlCol="0">
            <a:normAutofit/>
          </a:bodyPr>
          <a:lstStyle/>
          <a:p>
            <a:pPr marL="0" indent="0">
              <a:lnSpc>
                <a:spcPct val="100000"/>
              </a:lnSpc>
            </a:pPr>
            <a:endParaRPr lang="en-US"/>
          </a:p>
        </p:txBody>
      </p:sp>
      <p:sp>
        <p:nvSpPr>
          <p:cNvPr id="29" name="Oval 28">
            <a:extLst>
              <a:ext uri="{FF2B5EF4-FFF2-40B4-BE49-F238E27FC236}">
                <a16:creationId xmlns:a16="http://schemas.microsoft.com/office/drawing/2014/main" id="{2FCFAB40-DA7C-4B6C-AD10-4EC44B54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796" y="46546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83296DCF-CBB7-4351-9E7E-623649419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94206" y="2826355"/>
            <a:ext cx="3366189" cy="1853969"/>
          </a:xfrm>
          <a:custGeom>
            <a:avLst/>
            <a:gdLst>
              <a:gd name="connsiteX0" fmla="*/ 201268 w 3366189"/>
              <a:gd name="connsiteY0" fmla="*/ 543015 h 1853969"/>
              <a:gd name="connsiteX1" fmla="*/ 1512221 w 3366189"/>
              <a:gd name="connsiteY1" fmla="*/ 0 h 1853969"/>
              <a:gd name="connsiteX2" fmla="*/ 3366189 w 3366189"/>
              <a:gd name="connsiteY2" fmla="*/ 1853969 h 1853969"/>
              <a:gd name="connsiteX3" fmla="*/ 2439204 w 3366189"/>
              <a:gd name="connsiteY3" fmla="*/ 1853969 h 1853969"/>
              <a:gd name="connsiteX4" fmla="*/ 1512221 w 3366189"/>
              <a:gd name="connsiteY4" fmla="*/ 926985 h 1853969"/>
              <a:gd name="connsiteX5" fmla="*/ 743552 w 3366189"/>
              <a:gd name="connsiteY5" fmla="*/ 1335684 h 1853969"/>
              <a:gd name="connsiteX6" fmla="*/ 676116 w 3366189"/>
              <a:gd name="connsiteY6" fmla="*/ 1459924 h 1853969"/>
              <a:gd name="connsiteX7" fmla="*/ 0 w 3366189"/>
              <a:gd name="connsiteY7" fmla="*/ 783808 h 1853969"/>
              <a:gd name="connsiteX8" fmla="*/ 81609 w 3366189"/>
              <a:gd name="connsiteY8" fmla="*/ 674673 h 1853969"/>
              <a:gd name="connsiteX9" fmla="*/ 201268 w 3366189"/>
              <a:gd name="connsiteY9" fmla="*/ 543015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189" h="1853969">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flip="none" rotWithShape="1">
            <a:gsLst>
              <a:gs pos="87000">
                <a:schemeClr val="bg2"/>
              </a:gs>
              <a:gs pos="0">
                <a:schemeClr val="bg2">
                  <a:lumMod val="90000"/>
                  <a:lumOff val="10000"/>
                </a:schemeClr>
              </a:gs>
            </a:gsLst>
            <a:lin ang="16200000" scaled="0"/>
            <a:tileRect/>
          </a:gradFill>
          <a:ln>
            <a:noFill/>
          </a:ln>
          <a:effectLst>
            <a:innerShdw blurRad="406400" dist="190500" dir="1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9" name="Freeform: Shape 32">
            <a:extLst>
              <a:ext uri="{FF2B5EF4-FFF2-40B4-BE49-F238E27FC236}">
                <a16:creationId xmlns:a16="http://schemas.microsoft.com/office/drawing/2014/main" id="{61AE2471-23B2-4B94-A613-E68609916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0971" y="2691401"/>
            <a:ext cx="3326036" cy="2226949"/>
          </a:xfrm>
          <a:custGeom>
            <a:avLst/>
            <a:gdLst>
              <a:gd name="connsiteX0" fmla="*/ 322118 w 3326036"/>
              <a:gd name="connsiteY0" fmla="*/ 508527 h 2226949"/>
              <a:gd name="connsiteX1" fmla="*/ 1501413 w 3326036"/>
              <a:gd name="connsiteY1" fmla="*/ 0 h 2226949"/>
              <a:gd name="connsiteX2" fmla="*/ 3317715 w 3326036"/>
              <a:gd name="connsiteY2" fmla="*/ 1778141 h 2226949"/>
              <a:gd name="connsiteX3" fmla="*/ 3326036 w 3326036"/>
              <a:gd name="connsiteY3" fmla="*/ 1843633 h 2226949"/>
              <a:gd name="connsiteX4" fmla="*/ 2942720 w 3326036"/>
              <a:gd name="connsiteY4" fmla="*/ 2226949 h 2226949"/>
              <a:gd name="connsiteX5" fmla="*/ 2428396 w 3326036"/>
              <a:gd name="connsiteY5" fmla="*/ 2226949 h 2226949"/>
              <a:gd name="connsiteX6" fmla="*/ 1501413 w 3326036"/>
              <a:gd name="connsiteY6" fmla="*/ 1113475 h 2226949"/>
              <a:gd name="connsiteX7" fmla="*/ 732744 w 3326036"/>
              <a:gd name="connsiteY7" fmla="*/ 1604395 h 2226949"/>
              <a:gd name="connsiteX8" fmla="*/ 715116 w 3326036"/>
              <a:gd name="connsiteY8" fmla="*/ 1639249 h 2226949"/>
              <a:gd name="connsiteX9" fmla="*/ 0 w 3326036"/>
              <a:gd name="connsiteY9" fmla="*/ 924133 h 2226949"/>
              <a:gd name="connsiteX10" fmla="*/ 70802 w 3326036"/>
              <a:gd name="connsiteY10" fmla="*/ 810403 h 2226949"/>
              <a:gd name="connsiteX11" fmla="*/ 322118 w 3326036"/>
              <a:gd name="connsiteY11" fmla="*/ 508527 h 22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6036" h="2226949">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chemeClr val="bg2">
              <a:lumMod val="50000"/>
              <a:lumOff val="50000"/>
              <a:alpha val="60000"/>
            </a:scheme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FB59F4D-13F5-4E73-B3D4-2CFDEC0C5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183572" y="4805365"/>
            <a:ext cx="214196" cy="933178"/>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Slide Number Placeholder 7">
            <a:extLst>
              <a:ext uri="{FF2B5EF4-FFF2-40B4-BE49-F238E27FC236}">
                <a16:creationId xmlns:a16="http://schemas.microsoft.com/office/drawing/2014/main" id="{B5CB6ED2-45EB-444F-72AE-49FA2B4E056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356171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F58F-DC77-8EDF-07BB-4BB8EBB8D8B9}"/>
              </a:ext>
            </a:extLst>
          </p:cNvPr>
          <p:cNvSpPr>
            <a:spLocks noGrp="1"/>
          </p:cNvSpPr>
          <p:nvPr>
            <p:ph type="title"/>
          </p:nvPr>
        </p:nvSpPr>
        <p:spPr/>
        <p:txBody>
          <a:bodyPr/>
          <a:lstStyle/>
          <a:p>
            <a:r>
              <a:rPr lang="en-US" dirty="0"/>
              <a:t>Literature Comparisons</a:t>
            </a:r>
          </a:p>
        </p:txBody>
      </p:sp>
      <p:pic>
        <p:nvPicPr>
          <p:cNvPr id="8" name="Content Placeholder 7">
            <a:extLst>
              <a:ext uri="{FF2B5EF4-FFF2-40B4-BE49-F238E27FC236}">
                <a16:creationId xmlns:a16="http://schemas.microsoft.com/office/drawing/2014/main" id="{92CEB55F-900C-B435-B7F9-6241E01CC307}"/>
              </a:ext>
            </a:extLst>
          </p:cNvPr>
          <p:cNvPicPr>
            <a:picLocks noGrp="1" noChangeAspect="1"/>
          </p:cNvPicPr>
          <p:nvPr>
            <p:ph idx="1"/>
          </p:nvPr>
        </p:nvPicPr>
        <p:blipFill rotWithShape="1">
          <a:blip r:embed="rId2"/>
          <a:srcRect l="18949" t="21283" r="53400" b="50767"/>
          <a:stretch/>
        </p:blipFill>
        <p:spPr>
          <a:xfrm>
            <a:off x="1549923" y="2103830"/>
            <a:ext cx="9092153" cy="3847153"/>
          </a:xfrm>
        </p:spPr>
      </p:pic>
      <p:sp>
        <p:nvSpPr>
          <p:cNvPr id="6" name="Slide Number Placeholder 5">
            <a:extLst>
              <a:ext uri="{FF2B5EF4-FFF2-40B4-BE49-F238E27FC236}">
                <a16:creationId xmlns:a16="http://schemas.microsoft.com/office/drawing/2014/main" id="{B1655ED0-90DA-84EE-C152-A6407B725D18}"/>
              </a:ext>
            </a:extLst>
          </p:cNvPr>
          <p:cNvSpPr>
            <a:spLocks noGrp="1"/>
          </p:cNvSpPr>
          <p:nvPr>
            <p:ph type="sldNum" sz="quarter" idx="12"/>
          </p:nvPr>
        </p:nvSpPr>
        <p:spPr/>
        <p:txBody>
          <a:bodyPr/>
          <a:lstStyle/>
          <a:p>
            <a:fld id="{DBA1B0FB-D917-4C8C-928F-313BD683BF39}" type="slidenum">
              <a:rPr lang="en-US" smtClean="0"/>
              <a:t>23</a:t>
            </a:fld>
            <a:endParaRPr lang="en-US"/>
          </a:p>
        </p:txBody>
      </p:sp>
    </p:spTree>
    <p:extLst>
      <p:ext uri="{BB962C8B-B14F-4D97-AF65-F5344CB8AC3E}">
        <p14:creationId xmlns:p14="http://schemas.microsoft.com/office/powerpoint/2010/main" val="422588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35044FC-4BC6-2750-3917-C39DEFC965A8}"/>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8C9AA67C-35D3-F400-2F71-5649B6593A6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D53AF24-516C-4369-58E7-FDF05465C04C}"/>
              </a:ext>
            </a:extLst>
          </p:cNvPr>
          <p:cNvSpPr>
            <a:spLocks noGrp="1"/>
          </p:cNvSpPr>
          <p:nvPr>
            <p:ph type="sldNum" sz="quarter" idx="12"/>
          </p:nvPr>
        </p:nvSpPr>
        <p:spPr/>
        <p:txBody>
          <a:bodyPr/>
          <a:lstStyle/>
          <a:p>
            <a:fld id="{DBA1B0FB-D917-4C8C-928F-313BD683BF39}" type="slidenum">
              <a:rPr lang="en-US" smtClean="0"/>
              <a:t>24</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Web Viewer">
                <a:extLst>
                  <a:ext uri="{FF2B5EF4-FFF2-40B4-BE49-F238E27FC236}">
                    <a16:creationId xmlns:a16="http://schemas.microsoft.com/office/drawing/2014/main" id="{FC851AD2-2911-3F69-206E-CC3C780875E3}"/>
                  </a:ext>
                </a:extLst>
              </p:cNvPr>
              <p:cNvGraphicFramePr>
                <a:graphicFrameLocks noGrp="1"/>
              </p:cNvGraphicFramePr>
              <p:nvPr/>
            </p:nvGraphicFramePr>
            <p:xfrm>
              <a:off x="133109" y="40511"/>
              <a:ext cx="11950861" cy="677697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9" title="Web Viewer">
                <a:extLst>
                  <a:ext uri="{FF2B5EF4-FFF2-40B4-BE49-F238E27FC236}">
                    <a16:creationId xmlns:a16="http://schemas.microsoft.com/office/drawing/2014/main" id="{FC851AD2-2911-3F69-206E-CC3C780875E3}"/>
                  </a:ext>
                </a:extLst>
              </p:cNvPr>
              <p:cNvPicPr>
                <a:picLocks noGrp="1" noRot="1" noChangeAspect="1" noMove="1" noResize="1" noEditPoints="1" noAdjustHandles="1" noChangeArrowheads="1" noChangeShapeType="1"/>
              </p:cNvPicPr>
              <p:nvPr/>
            </p:nvPicPr>
            <p:blipFill>
              <a:blip r:embed="rId3"/>
              <a:stretch>
                <a:fillRect/>
              </a:stretch>
            </p:blipFill>
            <p:spPr>
              <a:xfrm>
                <a:off x="133109" y="40511"/>
                <a:ext cx="11950861" cy="6776978"/>
              </a:xfrm>
              <a:prstGeom prst="rect">
                <a:avLst/>
              </a:prstGeom>
            </p:spPr>
          </p:pic>
        </mc:Fallback>
      </mc:AlternateContent>
    </p:spTree>
    <p:extLst>
      <p:ext uri="{BB962C8B-B14F-4D97-AF65-F5344CB8AC3E}">
        <p14:creationId xmlns:p14="http://schemas.microsoft.com/office/powerpoint/2010/main" val="3402648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7B6632-6C82-393E-7D9C-126B25B5550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928715CF-5211-BF4E-1747-4C5404875A2B}"/>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B4B89CD-2216-100C-5A2E-2DE69B89BDC1}"/>
              </a:ext>
            </a:extLst>
          </p:cNvPr>
          <p:cNvSpPr>
            <a:spLocks noGrp="1"/>
          </p:cNvSpPr>
          <p:nvPr>
            <p:ph type="sldNum" sz="quarter" idx="12"/>
          </p:nvPr>
        </p:nvSpPr>
        <p:spPr/>
        <p:txBody>
          <a:bodyPr/>
          <a:lstStyle/>
          <a:p>
            <a:fld id="{DBA1B0FB-D917-4C8C-928F-313BD683BF39}" type="slidenum">
              <a:rPr lang="en-US" smtClean="0"/>
              <a:t>25</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Web Viewer">
                <a:extLst>
                  <a:ext uri="{FF2B5EF4-FFF2-40B4-BE49-F238E27FC236}">
                    <a16:creationId xmlns:a16="http://schemas.microsoft.com/office/drawing/2014/main" id="{5642D614-D646-DD1A-177D-04C83B75AC29}"/>
                  </a:ext>
                </a:extLst>
              </p:cNvPr>
              <p:cNvGraphicFramePr>
                <a:graphicFrameLocks noGrp="1"/>
              </p:cNvGraphicFramePr>
              <p:nvPr/>
            </p:nvGraphicFramePr>
            <p:xfrm>
              <a:off x="81023" y="75235"/>
              <a:ext cx="12049245" cy="673646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4" title="Web Viewer">
                <a:extLst>
                  <a:ext uri="{FF2B5EF4-FFF2-40B4-BE49-F238E27FC236}">
                    <a16:creationId xmlns:a16="http://schemas.microsoft.com/office/drawing/2014/main" id="{5642D614-D646-DD1A-177D-04C83B75AC29}"/>
                  </a:ext>
                </a:extLst>
              </p:cNvPr>
              <p:cNvPicPr>
                <a:picLocks noGrp="1" noRot="1" noChangeAspect="1" noMove="1" noResize="1" noEditPoints="1" noAdjustHandles="1" noChangeArrowheads="1" noChangeShapeType="1"/>
              </p:cNvPicPr>
              <p:nvPr/>
            </p:nvPicPr>
            <p:blipFill>
              <a:blip r:embed="rId3"/>
              <a:stretch>
                <a:fillRect/>
              </a:stretch>
            </p:blipFill>
            <p:spPr>
              <a:xfrm>
                <a:off x="81023" y="75235"/>
                <a:ext cx="12049245" cy="6736466"/>
              </a:xfrm>
              <a:prstGeom prst="rect">
                <a:avLst/>
              </a:prstGeom>
            </p:spPr>
          </p:pic>
        </mc:Fallback>
      </mc:AlternateContent>
    </p:spTree>
    <p:extLst>
      <p:ext uri="{BB962C8B-B14F-4D97-AF65-F5344CB8AC3E}">
        <p14:creationId xmlns:p14="http://schemas.microsoft.com/office/powerpoint/2010/main" val="1969472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25116-137E-F493-AC61-A3FDBA56FF24}"/>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EEC2CB4-B7C3-0E0F-E3EE-36D4E9430A1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D32D084-7CA2-D6B9-561B-60CA794228BE}"/>
              </a:ext>
            </a:extLst>
          </p:cNvPr>
          <p:cNvSpPr>
            <a:spLocks noGrp="1"/>
          </p:cNvSpPr>
          <p:nvPr>
            <p:ph type="sldNum" sz="quarter" idx="12"/>
          </p:nvPr>
        </p:nvSpPr>
        <p:spPr/>
        <p:txBody>
          <a:bodyPr/>
          <a:lstStyle/>
          <a:p>
            <a:fld id="{DBA1B0FB-D917-4C8C-928F-313BD683BF39}" type="slidenum">
              <a:rPr lang="en-US" smtClean="0"/>
              <a:t>26</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Web Viewer">
                <a:extLst>
                  <a:ext uri="{FF2B5EF4-FFF2-40B4-BE49-F238E27FC236}">
                    <a16:creationId xmlns:a16="http://schemas.microsoft.com/office/drawing/2014/main" id="{61BEE55E-7B2C-FDE4-1F16-8F42D305CE4B}"/>
                  </a:ext>
                </a:extLst>
              </p:cNvPr>
              <p:cNvGraphicFramePr>
                <a:graphicFrameLocks noGrp="1"/>
              </p:cNvGraphicFramePr>
              <p:nvPr/>
            </p:nvGraphicFramePr>
            <p:xfrm>
              <a:off x="75235" y="75234"/>
              <a:ext cx="12060821" cy="67827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4" title="Web Viewer">
                <a:extLst>
                  <a:ext uri="{FF2B5EF4-FFF2-40B4-BE49-F238E27FC236}">
                    <a16:creationId xmlns:a16="http://schemas.microsoft.com/office/drawing/2014/main" id="{61BEE55E-7B2C-FDE4-1F16-8F42D305CE4B}"/>
                  </a:ext>
                </a:extLst>
              </p:cNvPr>
              <p:cNvPicPr>
                <a:picLocks noGrp="1" noRot="1" noChangeAspect="1" noMove="1" noResize="1" noEditPoints="1" noAdjustHandles="1" noChangeArrowheads="1" noChangeShapeType="1"/>
              </p:cNvPicPr>
              <p:nvPr/>
            </p:nvPicPr>
            <p:blipFill>
              <a:blip r:embed="rId3"/>
              <a:stretch>
                <a:fillRect/>
              </a:stretch>
            </p:blipFill>
            <p:spPr>
              <a:xfrm>
                <a:off x="75235" y="75234"/>
                <a:ext cx="12060821" cy="6782765"/>
              </a:xfrm>
              <a:prstGeom prst="rect">
                <a:avLst/>
              </a:prstGeom>
            </p:spPr>
          </p:pic>
        </mc:Fallback>
      </mc:AlternateContent>
    </p:spTree>
    <p:extLst>
      <p:ext uri="{BB962C8B-B14F-4D97-AF65-F5344CB8AC3E}">
        <p14:creationId xmlns:p14="http://schemas.microsoft.com/office/powerpoint/2010/main" val="156353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Preprocessing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Using XLM </a:t>
            </a:r>
            <a:r>
              <a:rPr lang="en-US" kern="1200" dirty="0" err="1">
                <a:latin typeface="+mn-lt"/>
                <a:ea typeface="+mn-ea"/>
                <a:cs typeface="+mn-cs"/>
              </a:rPr>
              <a:t>RoBERTa</a:t>
            </a:r>
            <a:r>
              <a:rPr lang="en-US" kern="1200" dirty="0">
                <a:latin typeface="+mn-lt"/>
                <a:ea typeface="+mn-ea"/>
                <a:cs typeface="+mn-cs"/>
              </a:rPr>
              <a:t> Large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0DF490-B617-26EA-EBFE-CB325B6A2A35}"/>
              </a:ext>
            </a:extLst>
          </p:cNvPr>
          <p:cNvSpPr>
            <a:spLocks noGrp="1"/>
          </p:cNvSpPr>
          <p:nvPr>
            <p:ph type="title"/>
          </p:nvPr>
        </p:nvSpPr>
        <p:spPr/>
        <p:txBody>
          <a:bodyPr/>
          <a:lstStyle/>
          <a:p>
            <a:r>
              <a:rPr lang="en-US" dirty="0"/>
              <a:t>XLM </a:t>
            </a:r>
            <a:r>
              <a:rPr lang="en-US" dirty="0" err="1"/>
              <a:t>RoBERTa</a:t>
            </a:r>
            <a:r>
              <a:rPr lang="en-US" dirty="0"/>
              <a:t> Large</a:t>
            </a:r>
          </a:p>
        </p:txBody>
      </p:sp>
      <p:sp>
        <p:nvSpPr>
          <p:cNvPr id="9" name="Content Placeholder 8">
            <a:extLst>
              <a:ext uri="{FF2B5EF4-FFF2-40B4-BE49-F238E27FC236}">
                <a16:creationId xmlns:a16="http://schemas.microsoft.com/office/drawing/2014/main" id="{913F6F71-C7E5-58DF-A9AB-8F0BB40B03E8}"/>
              </a:ext>
            </a:extLst>
          </p:cNvPr>
          <p:cNvSpPr>
            <a:spLocks noGrp="1"/>
          </p:cNvSpPr>
          <p:nvPr>
            <p:ph idx="1"/>
          </p:nvPr>
        </p:nvSpPr>
        <p:spPr>
          <a:xfrm>
            <a:off x="4872566" y="2182282"/>
            <a:ext cx="7116235" cy="2493434"/>
          </a:xfrm>
        </p:spPr>
        <p:txBody>
          <a:bodyPr/>
          <a:lstStyle/>
          <a:p>
            <a:r>
              <a:rPr lang="en-US" sz="2000" b="0" i="0" dirty="0">
                <a:solidFill>
                  <a:schemeClr val="tx1"/>
                </a:solidFill>
                <a:effectLst/>
                <a:latin typeface="Source Sans Pro" panose="020B0503030403020204" pitchFamily="34" charset="0"/>
              </a:rPr>
              <a:t>XLM-</a:t>
            </a:r>
            <a:r>
              <a:rPr lang="en-US" sz="2000" b="0" i="0" dirty="0" err="1">
                <a:solidFill>
                  <a:schemeClr val="tx1"/>
                </a:solidFill>
                <a:effectLst/>
                <a:latin typeface="Source Sans Pro" panose="020B0503030403020204" pitchFamily="34" charset="0"/>
              </a:rPr>
              <a:t>RoBERTa</a:t>
            </a:r>
            <a:r>
              <a:rPr lang="en-US" sz="2000" b="0" i="0" dirty="0">
                <a:solidFill>
                  <a:schemeClr val="tx1"/>
                </a:solidFill>
                <a:effectLst/>
                <a:latin typeface="Source Sans Pro" panose="020B0503030403020204" pitchFamily="34" charset="0"/>
              </a:rPr>
              <a:t> is a multilingual version of </a:t>
            </a:r>
            <a:r>
              <a:rPr lang="en-US" sz="2000" b="0" i="0" dirty="0" err="1">
                <a:solidFill>
                  <a:schemeClr val="tx1"/>
                </a:solidFill>
                <a:effectLst/>
                <a:latin typeface="Source Sans Pro" panose="020B0503030403020204" pitchFamily="34" charset="0"/>
              </a:rPr>
              <a:t>RoBERTa</a:t>
            </a:r>
            <a:r>
              <a:rPr lang="en-US" sz="2000" b="0" i="0" dirty="0">
                <a:solidFill>
                  <a:schemeClr val="tx1"/>
                </a:solidFill>
                <a:effectLst/>
                <a:latin typeface="Source Sans Pro" panose="020B0503030403020204" pitchFamily="34" charset="0"/>
              </a:rPr>
              <a:t>. </a:t>
            </a:r>
          </a:p>
          <a:p>
            <a:r>
              <a:rPr lang="en-US" sz="2000" b="0" i="0" dirty="0">
                <a:solidFill>
                  <a:schemeClr val="tx1"/>
                </a:solidFill>
                <a:effectLst/>
                <a:latin typeface="Source Sans Pro" panose="020B0503030403020204" pitchFamily="34" charset="0"/>
              </a:rPr>
              <a:t>It is pre-trained on 2.5TB of </a:t>
            </a:r>
            <a:r>
              <a:rPr lang="en-US" sz="2000" i="0" dirty="0">
                <a:solidFill>
                  <a:schemeClr val="tx1"/>
                </a:solidFill>
                <a:effectLst/>
                <a:latin typeface="Source Sans Pro" panose="020B0503030403020204" pitchFamily="34" charset="0"/>
              </a:rPr>
              <a:t>filtered</a:t>
            </a:r>
            <a:r>
              <a:rPr lang="en-US" sz="2000" b="0" i="0" dirty="0">
                <a:solidFill>
                  <a:schemeClr val="tx1"/>
                </a:solidFill>
                <a:effectLst/>
                <a:latin typeface="Source Sans Pro" panose="020B0503030403020204" pitchFamily="34" charset="0"/>
              </a:rPr>
              <a:t> </a:t>
            </a:r>
            <a:r>
              <a:rPr lang="en-US" sz="2000" b="0" i="0" dirty="0" err="1">
                <a:solidFill>
                  <a:schemeClr val="tx1"/>
                </a:solidFill>
                <a:effectLst/>
                <a:latin typeface="Source Sans Pro" panose="020B0503030403020204" pitchFamily="34" charset="0"/>
              </a:rPr>
              <a:t>CommonCrawl</a:t>
            </a:r>
            <a:r>
              <a:rPr lang="en-US" sz="2000" b="0" i="0" dirty="0">
                <a:solidFill>
                  <a:schemeClr val="tx1"/>
                </a:solidFill>
                <a:effectLst/>
                <a:latin typeface="Source Sans Pro" panose="020B0503030403020204" pitchFamily="34" charset="0"/>
              </a:rPr>
              <a:t> data containing 100 languages.</a:t>
            </a:r>
          </a:p>
          <a:p>
            <a:r>
              <a:rPr lang="en-US" sz="2000" dirty="0">
                <a:solidFill>
                  <a:schemeClr val="tx1"/>
                </a:solidFill>
                <a:latin typeface="Source Sans Pro" panose="020B0503030403020204" pitchFamily="34" charset="0"/>
              </a:rPr>
              <a:t>Pretrained on a large corpus in a self-supervised fashion.</a:t>
            </a:r>
            <a:endParaRPr lang="en-US" sz="2000" b="0" i="0" dirty="0">
              <a:solidFill>
                <a:schemeClr val="tx1"/>
              </a:solidFill>
              <a:effectLst/>
              <a:latin typeface="Source Sans Pro" panose="020B0503030403020204" pitchFamily="34" charset="0"/>
            </a:endParaRPr>
          </a:p>
        </p:txBody>
      </p:sp>
      <p:sp>
        <p:nvSpPr>
          <p:cNvPr id="5" name="Slide Number Placeholder 4">
            <a:extLst>
              <a:ext uri="{FF2B5EF4-FFF2-40B4-BE49-F238E27FC236}">
                <a16:creationId xmlns:a16="http://schemas.microsoft.com/office/drawing/2014/main" id="{63CBE775-F548-4AF4-46E9-D7F2123B463A}"/>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1026" name="Picture 2" descr="xlm-roberta-large · Hugging Face">
            <a:extLst>
              <a:ext uri="{FF2B5EF4-FFF2-40B4-BE49-F238E27FC236}">
                <a16:creationId xmlns:a16="http://schemas.microsoft.com/office/drawing/2014/main" id="{4682DC21-9A35-30C2-5FFB-827655317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66" y="2218266"/>
            <a:ext cx="4484198" cy="242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93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1"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5"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356850C-CCAA-A7EF-D7FF-94AA9F4EB623}"/>
              </a:ext>
            </a:extLst>
          </p:cNvPr>
          <p:cNvSpPr>
            <a:spLocks noGrp="1"/>
          </p:cNvSpPr>
          <p:nvPr>
            <p:ph type="ctrTitle"/>
          </p:nvPr>
        </p:nvSpPr>
        <p:spPr>
          <a:xfrm>
            <a:off x="1487488" y="549275"/>
            <a:ext cx="5437187" cy="3456401"/>
          </a:xfrm>
        </p:spPr>
        <p:txBody>
          <a:bodyPr vert="horz" wrap="square" lIns="0" tIns="0" rIns="0" bIns="0" rtlCol="0" anchor="b" anchorCtr="0">
            <a:normAutofit/>
          </a:bodyPr>
          <a:lstStyle/>
          <a:p>
            <a:pPr>
              <a:lnSpc>
                <a:spcPct val="100000"/>
              </a:lnSpc>
            </a:pPr>
            <a:r>
              <a:rPr lang="en-US"/>
              <a:t>Hugging Face Pipelines</a:t>
            </a:r>
          </a:p>
        </p:txBody>
      </p:sp>
      <p:sp>
        <p:nvSpPr>
          <p:cNvPr id="11" name="Subtitle 10">
            <a:extLst>
              <a:ext uri="{FF2B5EF4-FFF2-40B4-BE49-F238E27FC236}">
                <a16:creationId xmlns:a16="http://schemas.microsoft.com/office/drawing/2014/main" id="{75FE84B6-C9D0-F26A-F466-F3E01F0C725E}"/>
              </a:ext>
            </a:extLst>
          </p:cNvPr>
          <p:cNvSpPr>
            <a:spLocks noGrp="1"/>
          </p:cNvSpPr>
          <p:nvPr>
            <p:ph type="subTitle" idx="1"/>
          </p:nvPr>
        </p:nvSpPr>
        <p:spPr>
          <a:xfrm>
            <a:off x="1487488" y="4297776"/>
            <a:ext cx="5437187" cy="2010949"/>
          </a:xfrm>
        </p:spPr>
        <p:txBody>
          <a:bodyPr vert="horz" wrap="square" lIns="0" tIns="0" rIns="0" bIns="0" rtlCol="0">
            <a:normAutofit/>
          </a:bodyPr>
          <a:lstStyle/>
          <a:p>
            <a:pPr marL="0">
              <a:lnSpc>
                <a:spcPct val="100000"/>
              </a:lnSpc>
            </a:pPr>
            <a:r>
              <a:rPr lang="en-US" sz="2400"/>
              <a:t>Extracting Features from Text</a:t>
            </a:r>
          </a:p>
        </p:txBody>
      </p:sp>
      <p:sp>
        <p:nvSpPr>
          <p:cNvPr id="56" name="Freeform: Shape 31">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33">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58" name="Freeform: Shape 34">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35">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0" name="Group 37">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61"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DA677D84-1BBF-9EED-15F1-2B9942F26B15}"/>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1607214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21C8C3-A6E7-9EF3-8844-F15FBDAA534C}"/>
              </a:ext>
            </a:extLst>
          </p:cNvPr>
          <p:cNvSpPr>
            <a:spLocks noGrp="1"/>
          </p:cNvSpPr>
          <p:nvPr>
            <p:ph type="title"/>
          </p:nvPr>
        </p:nvSpPr>
        <p:spPr/>
        <p:txBody>
          <a:bodyPr/>
          <a:lstStyle/>
          <a:p>
            <a:r>
              <a:rPr lang="en-US" dirty="0"/>
              <a:t>NLP Feature </a:t>
            </a:r>
            <a:r>
              <a:rPr lang="en-US" dirty="0" err="1"/>
              <a:t>Exraction</a:t>
            </a:r>
            <a:endParaRPr lang="en-US" dirty="0"/>
          </a:p>
        </p:txBody>
      </p:sp>
      <p:sp>
        <p:nvSpPr>
          <p:cNvPr id="11" name="Text Placeholder 10">
            <a:extLst>
              <a:ext uri="{FF2B5EF4-FFF2-40B4-BE49-F238E27FC236}">
                <a16:creationId xmlns:a16="http://schemas.microsoft.com/office/drawing/2014/main" id="{F548EA11-66D9-1A0B-E0EC-8A281E4BD854}"/>
              </a:ext>
            </a:extLst>
          </p:cNvPr>
          <p:cNvSpPr>
            <a:spLocks noGrp="1"/>
          </p:cNvSpPr>
          <p:nvPr>
            <p:ph type="body" idx="1"/>
          </p:nvPr>
        </p:nvSpPr>
        <p:spPr>
          <a:xfrm>
            <a:off x="542791" y="1367134"/>
            <a:ext cx="5437186" cy="535354"/>
          </a:xfrm>
        </p:spPr>
        <p:txBody>
          <a:bodyPr/>
          <a:lstStyle/>
          <a:p>
            <a:r>
              <a:rPr lang="en-US" sz="2000" dirty="0">
                <a:hlinkClick r:id="rId3"/>
              </a:rPr>
              <a:t>Language Chart</a:t>
            </a:r>
            <a:endParaRPr lang="en-US" sz="2000" dirty="0"/>
          </a:p>
        </p:txBody>
      </p:sp>
      <p:sp>
        <p:nvSpPr>
          <p:cNvPr id="15" name="Text Placeholder 14">
            <a:extLst>
              <a:ext uri="{FF2B5EF4-FFF2-40B4-BE49-F238E27FC236}">
                <a16:creationId xmlns:a16="http://schemas.microsoft.com/office/drawing/2014/main" id="{40F16786-2B1E-766B-15EE-B8183E844E13}"/>
              </a:ext>
            </a:extLst>
          </p:cNvPr>
          <p:cNvSpPr>
            <a:spLocks noGrp="1"/>
          </p:cNvSpPr>
          <p:nvPr>
            <p:ph sz="half" idx="2"/>
          </p:nvPr>
        </p:nvSpPr>
        <p:spPr>
          <a:xfrm>
            <a:off x="550863" y="1973484"/>
            <a:ext cx="5429114" cy="4224759"/>
          </a:xfrm>
        </p:spPr>
        <p:txBody>
          <a:bodyPr/>
          <a:lstStyle/>
          <a:p>
            <a:r>
              <a:rPr lang="en-US" sz="2000" dirty="0" err="1"/>
              <a:t>ivanlau</a:t>
            </a:r>
            <a:r>
              <a:rPr lang="en-US" sz="2000" dirty="0"/>
              <a:t>/language-detection-fine-tuned-on-</a:t>
            </a:r>
            <a:r>
              <a:rPr lang="en-US" sz="2000" dirty="0" err="1"/>
              <a:t>xlm</a:t>
            </a:r>
            <a:r>
              <a:rPr lang="en-US" sz="2000" dirty="0"/>
              <a:t>-</a:t>
            </a:r>
            <a:r>
              <a:rPr lang="en-US" sz="2000" dirty="0" err="1"/>
              <a:t>roberta</a:t>
            </a:r>
            <a:r>
              <a:rPr lang="en-US" sz="2000" dirty="0"/>
              <a:t>-base</a:t>
            </a:r>
          </a:p>
          <a:p>
            <a:r>
              <a:rPr lang="en-US" sz="2000" dirty="0"/>
              <a:t>This model is a fine-tuned version of </a:t>
            </a:r>
            <a:r>
              <a:rPr lang="en-US" sz="2000" dirty="0" err="1"/>
              <a:t>xlm</a:t>
            </a:r>
            <a:r>
              <a:rPr lang="en-US" sz="2000" dirty="0"/>
              <a:t>-</a:t>
            </a:r>
            <a:r>
              <a:rPr lang="en-US" sz="2000" dirty="0" err="1"/>
              <a:t>roberta</a:t>
            </a:r>
            <a:r>
              <a:rPr lang="en-US" sz="2000" dirty="0"/>
              <a:t>-base on the common language dataset.</a:t>
            </a:r>
          </a:p>
          <a:p>
            <a:pPr lvl="1"/>
            <a:r>
              <a:rPr lang="en-US" dirty="0">
                <a:solidFill>
                  <a:srgbClr val="4B5563"/>
                </a:solidFill>
                <a:latin typeface="Source Sans Pro" panose="020B0503030403020204" pitchFamily="34" charset="0"/>
              </a:rPr>
              <a:t>Arabic, Basque, Breton, Catalan, Chinese (China), Chinese (Hongkong), Chinese (Taiwan), Chuvash, Czech, Dhivehi, Dutch, English, Esperanto, Estonian, French, Frisian, Georgian, German, Greek, Hakha Chin, Indonesian, Interlingua, Italian, Japanese, Kabyle, Kinyarwanda, Kyrgyz, Latvian, Maltese, Mongolian, Persian, Polish, Portuguese, Romanian, Romansh Sursilvan, Russian, Sakha, Slovenian, Spanish, Swedish, Tamil, Tatar, Turkish, Ukrainian, Welsh</a:t>
            </a:r>
          </a:p>
          <a:p>
            <a:endParaRPr lang="en-US" sz="2000" dirty="0">
              <a:solidFill>
                <a:srgbClr val="4B5563"/>
              </a:solidFill>
              <a:latin typeface="Source Sans Pro" panose="020B0503030403020204" pitchFamily="34" charset="0"/>
            </a:endParaRPr>
          </a:p>
        </p:txBody>
      </p:sp>
      <p:sp>
        <p:nvSpPr>
          <p:cNvPr id="13" name="Text Placeholder 12">
            <a:extLst>
              <a:ext uri="{FF2B5EF4-FFF2-40B4-BE49-F238E27FC236}">
                <a16:creationId xmlns:a16="http://schemas.microsoft.com/office/drawing/2014/main" id="{2742B483-1EB9-7A8B-FF9A-18C5E350A9EE}"/>
              </a:ext>
            </a:extLst>
          </p:cNvPr>
          <p:cNvSpPr>
            <a:spLocks noGrp="1"/>
          </p:cNvSpPr>
          <p:nvPr>
            <p:ph type="body" sz="quarter" idx="3"/>
          </p:nvPr>
        </p:nvSpPr>
        <p:spPr>
          <a:xfrm>
            <a:off x="6264110" y="1367134"/>
            <a:ext cx="5436392" cy="535354"/>
          </a:xfrm>
        </p:spPr>
        <p:txBody>
          <a:bodyPr/>
          <a:lstStyle/>
          <a:p>
            <a:r>
              <a:rPr lang="en-US" sz="2000" dirty="0">
                <a:hlinkClick r:id="rId4"/>
              </a:rPr>
              <a:t>NER Chart</a:t>
            </a:r>
            <a:endParaRPr lang="en-US" sz="2000" dirty="0"/>
          </a:p>
        </p:txBody>
      </p:sp>
      <p:sp>
        <p:nvSpPr>
          <p:cNvPr id="9" name="Slide Number Placeholder 8">
            <a:extLst>
              <a:ext uri="{FF2B5EF4-FFF2-40B4-BE49-F238E27FC236}">
                <a16:creationId xmlns:a16="http://schemas.microsoft.com/office/drawing/2014/main" id="{DD44D575-BD37-C165-ED10-9F472517B41C}"/>
              </a:ext>
            </a:extLst>
          </p:cNvPr>
          <p:cNvSpPr>
            <a:spLocks noGrp="1"/>
          </p:cNvSpPr>
          <p:nvPr>
            <p:ph type="sldNum" sz="quarter" idx="12"/>
          </p:nvPr>
        </p:nvSpPr>
        <p:spPr/>
        <p:txBody>
          <a:bodyPr/>
          <a:lstStyle/>
          <a:p>
            <a:fld id="{DBA1B0FB-D917-4C8C-928F-313BD683BF39}" type="slidenum">
              <a:rPr lang="en-US" smtClean="0"/>
              <a:pPr/>
              <a:t>6</a:t>
            </a:fld>
            <a:endParaRPr lang="en-US"/>
          </a:p>
        </p:txBody>
      </p:sp>
      <p:sp>
        <p:nvSpPr>
          <p:cNvPr id="4" name="Content Placeholder 3">
            <a:extLst>
              <a:ext uri="{FF2B5EF4-FFF2-40B4-BE49-F238E27FC236}">
                <a16:creationId xmlns:a16="http://schemas.microsoft.com/office/drawing/2014/main" id="{544BFE9D-E8E6-FA20-B5CD-6AB008B78432}"/>
              </a:ext>
            </a:extLst>
          </p:cNvPr>
          <p:cNvSpPr>
            <a:spLocks noGrp="1"/>
          </p:cNvSpPr>
          <p:nvPr>
            <p:ph sz="quarter" idx="4"/>
          </p:nvPr>
        </p:nvSpPr>
        <p:spPr/>
        <p:txBody>
          <a:bodyPr/>
          <a:lstStyle/>
          <a:p>
            <a:r>
              <a:rPr lang="en-US" dirty="0"/>
              <a:t>Abderrahim2/</a:t>
            </a:r>
            <a:r>
              <a:rPr lang="en-US" dirty="0" err="1"/>
              <a:t>bert</a:t>
            </a:r>
            <a:r>
              <a:rPr lang="en-US" dirty="0"/>
              <a:t>-finetuned-Location</a:t>
            </a:r>
          </a:p>
          <a:p>
            <a:r>
              <a:rPr lang="en-US" b="0" i="0" dirty="0">
                <a:solidFill>
                  <a:srgbClr val="4B5563"/>
                </a:solidFill>
                <a:effectLst/>
                <a:latin typeface="Source Sans Pro" panose="020B0503030403020204" pitchFamily="34" charset="0"/>
              </a:rPr>
              <a:t>This model is a fine-tuned version of </a:t>
            </a:r>
            <a:r>
              <a:rPr lang="en-US" u="sng" dirty="0" err="1">
                <a:latin typeface="Source Sans Pro" panose="020B0503030403020204" pitchFamily="34" charset="0"/>
              </a:rPr>
              <a:t>dbmdz</a:t>
            </a:r>
            <a:r>
              <a:rPr lang="en-US" u="sng" dirty="0">
                <a:latin typeface="Source Sans Pro" panose="020B0503030403020204" pitchFamily="34" charset="0"/>
              </a:rPr>
              <a:t>/</a:t>
            </a:r>
            <a:r>
              <a:rPr lang="en-US" u="sng" dirty="0" err="1">
                <a:latin typeface="Source Sans Pro" panose="020B0503030403020204" pitchFamily="34" charset="0"/>
              </a:rPr>
              <a:t>bert</a:t>
            </a:r>
            <a:r>
              <a:rPr lang="en-US" u="sng" dirty="0">
                <a:latin typeface="Source Sans Pro" panose="020B0503030403020204" pitchFamily="34" charset="0"/>
              </a:rPr>
              <a:t>-base-</a:t>
            </a:r>
            <a:r>
              <a:rPr lang="en-US" u="sng" dirty="0" err="1">
                <a:latin typeface="Source Sans Pro" panose="020B0503030403020204" pitchFamily="34" charset="0"/>
              </a:rPr>
              <a:t>french</a:t>
            </a:r>
            <a:r>
              <a:rPr lang="en-US" u="sng" dirty="0">
                <a:latin typeface="Source Sans Pro" panose="020B0503030403020204" pitchFamily="34" charset="0"/>
              </a:rPr>
              <a:t>-</a:t>
            </a:r>
            <a:r>
              <a:rPr lang="en-US" u="sng" dirty="0" err="1">
                <a:latin typeface="Source Sans Pro" panose="020B0503030403020204" pitchFamily="34" charset="0"/>
              </a:rPr>
              <a:t>europeana</a:t>
            </a:r>
            <a:r>
              <a:rPr lang="en-US" u="sng" dirty="0">
                <a:latin typeface="Source Sans Pro" panose="020B0503030403020204" pitchFamily="34" charset="0"/>
              </a:rPr>
              <a:t>-cased</a:t>
            </a:r>
            <a:r>
              <a:rPr lang="en-US" b="0" i="0" dirty="0">
                <a:solidFill>
                  <a:srgbClr val="4B5563"/>
                </a:solidFill>
                <a:effectLst/>
                <a:latin typeface="Source Sans Pro" panose="020B0503030403020204" pitchFamily="34" charset="0"/>
              </a:rPr>
              <a:t> on an unknown dataset. </a:t>
            </a:r>
            <a:endParaRPr lang="en-US" dirty="0"/>
          </a:p>
          <a:p>
            <a:endParaRPr lang="en-US" dirty="0"/>
          </a:p>
        </p:txBody>
      </p:sp>
    </p:spTree>
    <p:extLst>
      <p:ext uri="{BB962C8B-B14F-4D97-AF65-F5344CB8AC3E}">
        <p14:creationId xmlns:p14="http://schemas.microsoft.com/office/powerpoint/2010/main" val="256355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7A9B44EC-ED43-FA5F-1A0E-D5F61B7C493E}"/>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AE773174-E752-554E-E5D3-D562734F766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B0811C6-F3C5-FFC2-5852-4BA82A2BEE0C}"/>
              </a:ext>
            </a:extLst>
          </p:cNvPr>
          <p:cNvSpPr>
            <a:spLocks noGrp="1"/>
          </p:cNvSpPr>
          <p:nvPr>
            <p:ph type="sldNum" sz="quarter" idx="12"/>
          </p:nvPr>
        </p:nvSpPr>
        <p:spPr/>
        <p:txBody>
          <a:bodyPr/>
          <a:lstStyle/>
          <a:p>
            <a:fld id="{DBA1B0FB-D917-4C8C-928F-313BD683BF39}" type="slidenum">
              <a:rPr lang="en-US" smtClean="0"/>
              <a:t>7</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Web Viewer">
                <a:extLst>
                  <a:ext uri="{FF2B5EF4-FFF2-40B4-BE49-F238E27FC236}">
                    <a16:creationId xmlns:a16="http://schemas.microsoft.com/office/drawing/2014/main" id="{3076F830-7154-80FF-D958-2C10FD3818EA}"/>
                  </a:ext>
                </a:extLst>
              </p:cNvPr>
              <p:cNvGraphicFramePr>
                <a:graphicFrameLocks noGrp="1"/>
              </p:cNvGraphicFramePr>
              <p:nvPr>
                <p:extLst>
                  <p:ext uri="{D42A27DB-BD31-4B8C-83A1-F6EECF244321}">
                    <p14:modId xmlns:p14="http://schemas.microsoft.com/office/powerpoint/2010/main" val="3586239271"/>
                  </p:ext>
                </p:extLst>
              </p:nvPr>
            </p:nvGraphicFramePr>
            <p:xfrm>
              <a:off x="75236" y="69448"/>
              <a:ext cx="12049246" cy="674804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9" title="Web Viewer">
                <a:extLst>
                  <a:ext uri="{FF2B5EF4-FFF2-40B4-BE49-F238E27FC236}">
                    <a16:creationId xmlns:a16="http://schemas.microsoft.com/office/drawing/2014/main" id="{3076F830-7154-80FF-D958-2C10FD3818EA}"/>
                  </a:ext>
                </a:extLst>
              </p:cNvPr>
              <p:cNvPicPr>
                <a:picLocks noGrp="1" noRot="1" noChangeAspect="1" noMove="1" noResize="1" noEditPoints="1" noAdjustHandles="1" noChangeArrowheads="1" noChangeShapeType="1"/>
              </p:cNvPicPr>
              <p:nvPr/>
            </p:nvPicPr>
            <p:blipFill>
              <a:blip r:embed="rId3"/>
              <a:stretch>
                <a:fillRect/>
              </a:stretch>
            </p:blipFill>
            <p:spPr>
              <a:xfrm>
                <a:off x="75236" y="69448"/>
                <a:ext cx="12049246" cy="6748041"/>
              </a:xfrm>
              <a:prstGeom prst="rect">
                <a:avLst/>
              </a:prstGeom>
            </p:spPr>
          </p:pic>
        </mc:Fallback>
      </mc:AlternateContent>
    </p:spTree>
    <p:extLst>
      <p:ext uri="{BB962C8B-B14F-4D97-AF65-F5344CB8AC3E}">
        <p14:creationId xmlns:p14="http://schemas.microsoft.com/office/powerpoint/2010/main" val="418636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D9D7DFE-0E51-3066-01F0-BC1C76F7BDC4}"/>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A987ABFD-82A6-7863-4AFF-2B7B81F6E933}"/>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5432516-CF8D-EF62-C833-0B4528EAAF10}"/>
              </a:ext>
            </a:extLst>
          </p:cNvPr>
          <p:cNvSpPr>
            <a:spLocks noGrp="1"/>
          </p:cNvSpPr>
          <p:nvPr>
            <p:ph type="sldNum" sz="quarter" idx="12"/>
          </p:nvPr>
        </p:nvSpPr>
        <p:spPr/>
        <p:txBody>
          <a:bodyPr/>
          <a:lstStyle/>
          <a:p>
            <a:fld id="{DBA1B0FB-D917-4C8C-928F-313BD683BF39}" type="slidenum">
              <a:rPr lang="en-US" smtClean="0"/>
              <a:t>8</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Web Viewer">
                <a:extLst>
                  <a:ext uri="{FF2B5EF4-FFF2-40B4-BE49-F238E27FC236}">
                    <a16:creationId xmlns:a16="http://schemas.microsoft.com/office/drawing/2014/main" id="{A30A0908-5BEC-3505-313E-4D8560B060FC}"/>
                  </a:ext>
                </a:extLst>
              </p:cNvPr>
              <p:cNvGraphicFramePr>
                <a:graphicFrameLocks noGrp="1"/>
              </p:cNvGraphicFramePr>
              <p:nvPr>
                <p:extLst>
                  <p:ext uri="{D42A27DB-BD31-4B8C-83A1-F6EECF244321}">
                    <p14:modId xmlns:p14="http://schemas.microsoft.com/office/powerpoint/2010/main" val="276453300"/>
                  </p:ext>
                </p:extLst>
              </p:nvPr>
            </p:nvGraphicFramePr>
            <p:xfrm>
              <a:off x="57873" y="92596"/>
              <a:ext cx="12037671" cy="667859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9" title="Web Viewer">
                <a:extLst>
                  <a:ext uri="{FF2B5EF4-FFF2-40B4-BE49-F238E27FC236}">
                    <a16:creationId xmlns:a16="http://schemas.microsoft.com/office/drawing/2014/main" id="{A30A0908-5BEC-3505-313E-4D8560B060FC}"/>
                  </a:ext>
                </a:extLst>
              </p:cNvPr>
              <p:cNvPicPr>
                <a:picLocks noGrp="1" noRot="1" noChangeAspect="1" noMove="1" noResize="1" noEditPoints="1" noAdjustHandles="1" noChangeArrowheads="1" noChangeShapeType="1"/>
              </p:cNvPicPr>
              <p:nvPr/>
            </p:nvPicPr>
            <p:blipFill>
              <a:blip r:embed="rId3"/>
              <a:stretch>
                <a:fillRect/>
              </a:stretch>
            </p:blipFill>
            <p:spPr>
              <a:xfrm>
                <a:off x="57873" y="92596"/>
                <a:ext cx="12037671" cy="6678593"/>
              </a:xfrm>
              <a:prstGeom prst="rect">
                <a:avLst/>
              </a:prstGeom>
            </p:spPr>
          </p:pic>
        </mc:Fallback>
      </mc:AlternateContent>
    </p:spTree>
    <p:extLst>
      <p:ext uri="{BB962C8B-B14F-4D97-AF65-F5344CB8AC3E}">
        <p14:creationId xmlns:p14="http://schemas.microsoft.com/office/powerpoint/2010/main" val="370343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AA9F-EC11-8CA2-5071-667A87EB0779}"/>
              </a:ext>
            </a:extLst>
          </p:cNvPr>
          <p:cNvSpPr>
            <a:spLocks noGrp="1"/>
          </p:cNvSpPr>
          <p:nvPr>
            <p:ph type="title"/>
          </p:nvPr>
        </p:nvSpPr>
        <p:spPr/>
        <p:txBody>
          <a:bodyPr/>
          <a:lstStyle/>
          <a:p>
            <a:r>
              <a:rPr lang="en-US" dirty="0"/>
              <a:t>NLP Feature </a:t>
            </a:r>
            <a:r>
              <a:rPr lang="en-US" dirty="0" err="1"/>
              <a:t>Exctraction</a:t>
            </a:r>
            <a:r>
              <a:rPr lang="en-US" dirty="0"/>
              <a:t> Cont.</a:t>
            </a:r>
          </a:p>
        </p:txBody>
      </p:sp>
      <p:sp>
        <p:nvSpPr>
          <p:cNvPr id="3" name="Text Placeholder 2">
            <a:extLst>
              <a:ext uri="{FF2B5EF4-FFF2-40B4-BE49-F238E27FC236}">
                <a16:creationId xmlns:a16="http://schemas.microsoft.com/office/drawing/2014/main" id="{9D576C47-030B-24C2-3374-CD30F2F58DC8}"/>
              </a:ext>
            </a:extLst>
          </p:cNvPr>
          <p:cNvSpPr>
            <a:spLocks noGrp="1"/>
          </p:cNvSpPr>
          <p:nvPr>
            <p:ph type="body" idx="1"/>
          </p:nvPr>
        </p:nvSpPr>
        <p:spPr/>
        <p:txBody>
          <a:bodyPr/>
          <a:lstStyle/>
          <a:p>
            <a:r>
              <a:rPr lang="en-US" sz="2000" dirty="0">
                <a:hlinkClick r:id="rId3"/>
              </a:rPr>
              <a:t>Sentiment Chart</a:t>
            </a:r>
            <a:endParaRPr lang="en-US" sz="2000" dirty="0"/>
          </a:p>
        </p:txBody>
      </p:sp>
      <p:sp>
        <p:nvSpPr>
          <p:cNvPr id="4" name="Content Placeholder 3">
            <a:extLst>
              <a:ext uri="{FF2B5EF4-FFF2-40B4-BE49-F238E27FC236}">
                <a16:creationId xmlns:a16="http://schemas.microsoft.com/office/drawing/2014/main" id="{6675331F-3F27-0F17-A74A-F8074ECE312F}"/>
              </a:ext>
            </a:extLst>
          </p:cNvPr>
          <p:cNvSpPr>
            <a:spLocks noGrp="1"/>
          </p:cNvSpPr>
          <p:nvPr>
            <p:ph sz="half" idx="2"/>
          </p:nvPr>
        </p:nvSpPr>
        <p:spPr/>
        <p:txBody>
          <a:bodyPr/>
          <a:lstStyle/>
          <a:p>
            <a:r>
              <a:rPr lang="en-US" dirty="0" err="1"/>
              <a:t>cardiffnlp</a:t>
            </a:r>
            <a:r>
              <a:rPr lang="en-US" dirty="0"/>
              <a:t>/twitter-</a:t>
            </a:r>
            <a:r>
              <a:rPr lang="en-US" dirty="0" err="1"/>
              <a:t>xlm</a:t>
            </a:r>
            <a:r>
              <a:rPr lang="en-US" dirty="0"/>
              <a:t>-</a:t>
            </a:r>
            <a:r>
              <a:rPr lang="en-US" dirty="0" err="1"/>
              <a:t>roberta</a:t>
            </a:r>
            <a:r>
              <a:rPr lang="en-US" dirty="0"/>
              <a:t>-base-sentiment</a:t>
            </a:r>
          </a:p>
          <a:p>
            <a:r>
              <a:rPr lang="en-US" dirty="0"/>
              <a:t>This is a multilingual XLM-</a:t>
            </a:r>
            <a:r>
              <a:rPr lang="en-US" dirty="0" err="1"/>
              <a:t>roBERTa</a:t>
            </a:r>
            <a:r>
              <a:rPr lang="en-US" dirty="0"/>
              <a:t>-base model trained on ~198M tweets and finetuned for sentiment analysis</a:t>
            </a:r>
          </a:p>
          <a:p>
            <a:r>
              <a:rPr lang="en-US" dirty="0"/>
              <a:t>The sentiment fine-tuning was done on 8 languages (</a:t>
            </a:r>
            <a:r>
              <a:rPr lang="en-US" dirty="0" err="1"/>
              <a:t>Ar</a:t>
            </a:r>
            <a:r>
              <a:rPr lang="en-US" dirty="0"/>
              <a:t>, En, Fr, De, Hi, It, </a:t>
            </a:r>
            <a:r>
              <a:rPr lang="en-US" dirty="0" err="1"/>
              <a:t>Sp</a:t>
            </a:r>
            <a:r>
              <a:rPr lang="en-US" dirty="0"/>
              <a:t>, Pt)</a:t>
            </a:r>
          </a:p>
          <a:p>
            <a:endParaRPr lang="en-US" dirty="0"/>
          </a:p>
        </p:txBody>
      </p:sp>
      <p:sp>
        <p:nvSpPr>
          <p:cNvPr id="5" name="Text Placeholder 4">
            <a:extLst>
              <a:ext uri="{FF2B5EF4-FFF2-40B4-BE49-F238E27FC236}">
                <a16:creationId xmlns:a16="http://schemas.microsoft.com/office/drawing/2014/main" id="{0C8398B2-6848-F1DA-C7E7-987EC5A43187}"/>
              </a:ext>
            </a:extLst>
          </p:cNvPr>
          <p:cNvSpPr>
            <a:spLocks noGrp="1"/>
          </p:cNvSpPr>
          <p:nvPr>
            <p:ph type="body" sz="quarter" idx="3"/>
          </p:nvPr>
        </p:nvSpPr>
        <p:spPr/>
        <p:txBody>
          <a:bodyPr/>
          <a:lstStyle/>
          <a:p>
            <a:r>
              <a:rPr lang="en-US" sz="2000" dirty="0">
                <a:hlinkClick r:id="rId4"/>
              </a:rPr>
              <a:t>Topics Chart</a:t>
            </a:r>
            <a:endParaRPr lang="en-US" sz="2000" dirty="0"/>
          </a:p>
        </p:txBody>
      </p:sp>
      <p:sp>
        <p:nvSpPr>
          <p:cNvPr id="7" name="Date Placeholder 6">
            <a:extLst>
              <a:ext uri="{FF2B5EF4-FFF2-40B4-BE49-F238E27FC236}">
                <a16:creationId xmlns:a16="http://schemas.microsoft.com/office/drawing/2014/main" id="{F5FA83DC-739B-113D-4BC6-608B2A270591}"/>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5DA1495E-5256-8D6F-85E6-955AC649A24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B7E68805-070F-6645-880A-4457464AB16D}"/>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3" name="Content Placeholder 12">
            <a:extLst>
              <a:ext uri="{FF2B5EF4-FFF2-40B4-BE49-F238E27FC236}">
                <a16:creationId xmlns:a16="http://schemas.microsoft.com/office/drawing/2014/main" id="{B7214494-0E9D-73E9-17BD-A12F5DF8912B}"/>
              </a:ext>
            </a:extLst>
          </p:cNvPr>
          <p:cNvSpPr>
            <a:spLocks noGrp="1"/>
          </p:cNvSpPr>
          <p:nvPr>
            <p:ph sz="quarter" idx="4"/>
          </p:nvPr>
        </p:nvSpPr>
        <p:spPr/>
        <p:txBody>
          <a:bodyPr/>
          <a:lstStyle/>
          <a:p>
            <a:r>
              <a:rPr lang="en-US" dirty="0" err="1"/>
              <a:t>jonaskoenig</a:t>
            </a:r>
            <a:r>
              <a:rPr lang="en-US" dirty="0"/>
              <a:t>/topic_classification_04</a:t>
            </a:r>
          </a:p>
          <a:p>
            <a:r>
              <a:rPr lang="en-US" b="0" i="0" dirty="0">
                <a:solidFill>
                  <a:srgbClr val="4B5563"/>
                </a:solidFill>
                <a:effectLst/>
                <a:latin typeface="Source Sans Pro" panose="020B0503030403020204" pitchFamily="34" charset="0"/>
              </a:rPr>
              <a:t>This model is a fine-tuned version of </a:t>
            </a:r>
            <a:r>
              <a:rPr lang="en-US" u="sng" dirty="0" err="1">
                <a:latin typeface="Source Sans Pro" panose="020B0503030403020204" pitchFamily="34" charset="0"/>
              </a:rPr>
              <a:t>microsoft</a:t>
            </a:r>
            <a:r>
              <a:rPr lang="en-US" u="sng" dirty="0">
                <a:latin typeface="Source Sans Pro" panose="020B0503030403020204" pitchFamily="34" charset="0"/>
              </a:rPr>
              <a:t>/xtremedistil-l6-h256-uncased</a:t>
            </a:r>
            <a:r>
              <a:rPr lang="en-US" b="0" i="0" dirty="0">
                <a:solidFill>
                  <a:srgbClr val="4B5563"/>
                </a:solidFill>
                <a:effectLst/>
                <a:latin typeface="Source Sans Pro" panose="020B0503030403020204" pitchFamily="34" charset="0"/>
              </a:rPr>
              <a:t> on an unknown dataset.</a:t>
            </a:r>
          </a:p>
          <a:p>
            <a:pPr marL="0" indent="0">
              <a:buNone/>
            </a:pPr>
            <a:endParaRPr lang="en-US" dirty="0"/>
          </a:p>
          <a:p>
            <a:endParaRPr lang="en-US" dirty="0"/>
          </a:p>
        </p:txBody>
      </p:sp>
    </p:spTree>
    <p:extLst>
      <p:ext uri="{BB962C8B-B14F-4D97-AF65-F5344CB8AC3E}">
        <p14:creationId xmlns:p14="http://schemas.microsoft.com/office/powerpoint/2010/main" val="320383809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18.png"/></Relationships>
</file>

<file path=ppt/webextensions/webextension1.xml><?xml version="1.0" encoding="utf-8"?>
<we:webextension xmlns:we="http://schemas.microsoft.com/office/webextensions/webextension/2010/11" id="{14442BA6-0E8B-4347-858F-93771F90CEDF}">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lan.html&quot;,&quot;values&quot;:{},&quot;data&quot;:{&quot;uri&quot;:&quot;rawcdn.githack.com/jodiambra/Yachay.ai/c906a1d01a0692b3ea7f5263b05fbc5fc979d615/charts/lan.html&quot;},&quot;secure&quot;:false}],&quot;name&quot;:&quot;rawcdn.githack.com/jodiambra/Yachay.ai/c906a1d01a0692b3ea7f5263b05fbc5fc979d615/charts/lan.html&quot;,&quot;timeline&quot;:null,&quot;analytics&quot;:null},&quot;hostVersion&quot;:{&quot;major&quot;:0,&quot;minor&quot;:1}}"/>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E786DE21-079E-486C-A5AD-0D614C892DAC}">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49611bd35fcd6d6e747d2a5dc620634b48336bbc/maps/language_clusters.html&quot;,&quot;values&quot;:{},&quot;data&quot;:{&quot;uri&quot;:&quot;rawcdn.githack.com/jodiambra/Yachay.ai/49611bd35fcd6d6e747d2a5dc620634b48336bbc/maps/language_clusters.html&quot;},&quot;secure&quot;:false}],&quot;name&quot;:&quot;rawcdn.githack.com/jodiambra/Yachay.ai/49611bd35fcd6d6e747d2a5dc620634b48336bbc/maps/language_clusters.html&quot;,&quot;timeline&quot;:null,&quot;analytics&quot;:null},&quot;hostVersion&quot;:{&quot;major&quot;:0,&quot;minor&quot;:1}}"/>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04AB74AF-764E-4D71-BCB2-00C7755BC4BE}">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49611bd35fcd6d6e747d2a5dc620634b48336bbc/maps/all_languages.html&quot;,&quot;values&quot;:{},&quot;data&quot;:{&quot;uri&quot;:&quot;rawcdn.githack.com/jodiambra/Yachay.ai/49611bd35fcd6d6e747d2a5dc620634b48336bbc/maps/all_languages.html&quot;},&quot;secure&quot;:false}],&quot;name&quot;:&quot;rawcdn.githack.com/jodiambra/Yachay.ai/49611bd35fcd6d6e747d2a5dc620634b48336bbc/maps/all_languages.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F4330F4-031C-44F0-BB0C-26C338C8AC61}">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ner.html&quot;,&quot;values&quot;:{},&quot;data&quot;:{&quot;uri&quot;:&quot;rawcdn.githack.com/jodiambra/Yachay.ai/c906a1d01a0692b3ea7f5263b05fbc5fc979d615/charts/ner.html&quot;},&quot;secure&quot;:false}],&quot;name&quot;:&quot;rawcdn.githack.com/jodiambra/Yachay.ai/c906a1d01a0692b3ea7f5263b05fbc5fc979d615/charts/ner.html&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F93DCA0-2942-4C4C-AAAE-470F4A829CF8}">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sent.html&quot;,&quot;values&quot;:{},&quot;data&quot;:{&quot;uri&quot;:&quot;rawcdn.githack.com/jodiambra/Yachay.ai/c906a1d01a0692b3ea7f5263b05fbc5fc979d615/charts/sent.html&quot;},&quot;secure&quot;:false}],&quot;name&quot;:&quot;rawcdn.githack.com/jodiambra/Yachay.ai/c906a1d01a0692b3ea7f5263b05fbc5fc979d615/charts/sent.html&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843AD98-A452-46F1-AC66-E444A2518DB7}">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topic.html&quot;,&quot;values&quot;:{},&quot;data&quot;:{&quot;uri&quot;:&quot;rawcdn.githack.com/jodiambra/Yachay.ai/c906a1d01a0692b3ea7f5263b05fbc5fc979d615/charts/topic.html&quot;},&quot;secure&quot;:false}],&quot;name&quot;:&quot;rawcdn.githack.com/jodiambra/Yachay.ai/c906a1d01a0692b3ea7f5263b05fbc5fc979d615/charts/topic.html&quot;,&quot;timeline&quot;:null,&quot;analytics&quot;:null},&quot;hostVersion&quot;:{&quot;major&quot;:0,&quot;minor&quot;:1}}"/>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6AECE3E-4923-4229-BED2-8908D8B509C6}">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final%20model%20loss.html&quot;,&quot;values&quot;:{},&quot;data&quot;:{&quot;uri&quot;:&quot;rawcdn.githack.com/jodiambra/Yachay.ai/c906a1d01a0692b3ea7f5263b05fbc5fc979d615/charts/final%20model%20loss.html&quot;},&quot;secure&quot;:false}],&quot;name&quot;:&quot;rawcdn.githack.com/jodiambra/Yachay.ai/c906a1d01a0692b3ea7f5263b05fbc5fc979d615/charts/final%20model%20loss.html&quot;,&quot;timeline&quot;:null,&quot;analytics&quot;:null},&quot;hostVersion&quot;:{&quot;major&quot;:0,&quot;minor&quot;:1}}"/>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49AD08C2-9AED-4814-B8EA-5CEDF4CEB90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final%20model%20mse.html&quot;,&quot;values&quot;:{},&quot;data&quot;:{&quot;uri&quot;:&quot;rawcdn.githack.com/jodiambra/Yachay.ai/c906a1d01a0692b3ea7f5263b05fbc5fc979d615/charts/final%20model%20mse.html&quot;},&quot;secure&quot;:false}],&quot;name&quot;:&quot;rawcdn.githack.com/jodiambra/Yachay.ai/c906a1d01a0692b3ea7f5263b05fbc5fc979d615/charts/final%20model%20mse.html&quot;,&quot;timeline&quot;:null,&quot;analytics&quot;:null},&quot;hostVersion&quot;:{&quot;major&quot;:0,&quot;minor&quot;:1}}"/>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3BB01D4B-2D5A-4E57-A1F0-A8142B651D99}">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c906a1d01a0692b3ea7f5263b05fbc5fc979d615/charts/learning%20rate.html&quot;,&quot;values&quot;:{},&quot;data&quot;:{&quot;uri&quot;:&quot;rawcdn.githack.com/jodiambra/Yachay.ai/c906a1d01a0692b3ea7f5263b05fbc5fc979d615/charts/learning%20rate.html&quot;},&quot;secure&quot;:false}],&quot;name&quot;:&quot;rawcdn.githack.com/jodiambra/Yachay.ai/c906a1d01a0692b3ea7f5263b05fbc5fc979d615/charts/learning%20rate.html&quot;,&quot;timeline&quot;:null,&quot;analytics&quot;:null},&quot;hostVersion&quot;:{&quot;major&quot;:0,&quot;minor&quot;:1}}"/>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26CB7BD2-3BFD-460C-B146-954666A1B4DB}">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ad570c0a5557a0f5e4f1f2b7b4c33d8087fb941a/charts/all_distances.html&quot;,&quot;values&quot;:{},&quot;data&quot;:{&quot;uri&quot;:&quot;rawcdn.githack.com/jodiambra/Yachay.ai/ad570c0a5557a0f5e4f1f2b7b4c33d8087fb941a/charts/all_distances.html&quot;},&quot;secure&quot;:false}],&quot;name&quot;:&quot;rawcdn.githack.com/jodiambra/Yachay.ai/ad570c0a5557a0f5e4f1f2b7b4c33d8087fb941a/charts/all_distances.html&quot;,&quot;timeline&quot;:null,&quot;analytics&quot;:null},&quot;hostVersion&quot;:{&quot;major&quot;:0,&quot;minor&quot;:1}}"/>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6CD39CCD-6D2A-4BAE-8610-871B0CB8C0B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rawcdn.githack.com/jodiambra/Yachay.ai/49611bd35fcd6d6e747d2a5dc620634b48336bbc/maps/coordinates.html&quot;,&quot;values&quot;:{},&quot;data&quot;:{&quot;uri&quot;:&quot;rawcdn.githack.com/jodiambra/Yachay.ai/49611bd35fcd6d6e747d2a5dc620634b48336bbc/maps/coordinates.html&quot;},&quot;secure&quot;:false}],&quot;name&quot;:&quot;rawcdn.githack.com/jodiambra/Yachay.ai/49611bd35fcd6d6e747d2a5dc620634b48336bbc/maps/coordinates.html&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Template>
  <TotalTime>25120</TotalTime>
  <Words>729</Words>
  <Application>Microsoft Office PowerPoint</Application>
  <PresentationFormat>Widescreen</PresentationFormat>
  <Paragraphs>142</Paragraphs>
  <Slides>26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Gill Sans MT</vt:lpstr>
      <vt:lpstr>Söhne</vt:lpstr>
      <vt:lpstr>Source Sans Pro</vt:lpstr>
      <vt:lpstr>Symbol</vt:lpstr>
      <vt:lpstr>Walbaum Display</vt:lpstr>
      <vt:lpstr>3DFloatVTI</vt:lpstr>
      <vt:lpstr>Yachay.ai</vt:lpstr>
      <vt:lpstr>Project Design</vt:lpstr>
      <vt:lpstr>Preprocessing</vt:lpstr>
      <vt:lpstr>XLM RoBERTa Large</vt:lpstr>
      <vt:lpstr>Hugging Face Pipelines</vt:lpstr>
      <vt:lpstr>NLP Feature Exraction</vt:lpstr>
      <vt:lpstr>PowerPoint Presentation</vt:lpstr>
      <vt:lpstr>PowerPoint Presentation</vt:lpstr>
      <vt:lpstr>NLP Feature Exctraction Cont.</vt:lpstr>
      <vt:lpstr>PowerPoint Presentation</vt:lpstr>
      <vt:lpstr>PowerPoint Presentation</vt:lpstr>
      <vt:lpstr>Flow Chart </vt:lpstr>
      <vt:lpstr>Neural Network</vt:lpstr>
      <vt:lpstr>Neural Network Specifications</vt:lpstr>
      <vt:lpstr>MENET Architecture</vt:lpstr>
      <vt:lpstr>PowerPoint Presentation</vt:lpstr>
      <vt:lpstr>PowerPoint Presentation</vt:lpstr>
      <vt:lpstr>Distances Metric</vt:lpstr>
      <vt:lpstr>Summary</vt:lpstr>
      <vt:lpstr>Resources</vt:lpstr>
      <vt:lpstr>Thank You</vt:lpstr>
      <vt:lpstr>APPENDIX</vt:lpstr>
      <vt:lpstr>Literature Comparisons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Yachay.ai</dc:title>
  <dc:creator>jacques diambra odi</dc:creator>
  <cp:lastModifiedBy>jacques diambra odi</cp:lastModifiedBy>
  <cp:revision>29</cp:revision>
  <dcterms:created xsi:type="dcterms:W3CDTF">2023-04-20T13:02:47Z</dcterms:created>
  <dcterms:modified xsi:type="dcterms:W3CDTF">2023-05-31T23:56:43Z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